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4"/>
  </p:notesMasterIdLst>
  <p:sldIdLst>
    <p:sldId id="256" r:id="rId3"/>
    <p:sldId id="275" r:id="rId4"/>
    <p:sldId id="430" r:id="rId5"/>
    <p:sldId id="427" r:id="rId6"/>
    <p:sldId id="428" r:id="rId7"/>
    <p:sldId id="429" r:id="rId8"/>
    <p:sldId id="425" r:id="rId9"/>
    <p:sldId id="426" r:id="rId10"/>
    <p:sldId id="344" r:id="rId11"/>
    <p:sldId id="345" r:id="rId12"/>
    <p:sldId id="473" r:id="rId13"/>
    <p:sldId id="342" r:id="rId14"/>
    <p:sldId id="343" r:id="rId15"/>
    <p:sldId id="347" r:id="rId16"/>
    <p:sldId id="368" r:id="rId17"/>
    <p:sldId id="369" r:id="rId18"/>
    <p:sldId id="295" r:id="rId19"/>
    <p:sldId id="296" r:id="rId20"/>
    <p:sldId id="470" r:id="rId21"/>
    <p:sldId id="340" r:id="rId22"/>
    <p:sldId id="297" r:id="rId23"/>
    <p:sldId id="471" r:id="rId24"/>
    <p:sldId id="341" r:id="rId25"/>
    <p:sldId id="386" r:id="rId26"/>
    <p:sldId id="298" r:id="rId27"/>
    <p:sldId id="299" r:id="rId28"/>
    <p:sldId id="300" r:id="rId29"/>
    <p:sldId id="392" r:id="rId30"/>
    <p:sldId id="350" r:id="rId31"/>
    <p:sldId id="436" r:id="rId32"/>
    <p:sldId id="353" r:id="rId33"/>
    <p:sldId id="354" r:id="rId34"/>
    <p:sldId id="355" r:id="rId35"/>
    <p:sldId id="383" r:id="rId36"/>
    <p:sldId id="377" r:id="rId37"/>
    <p:sldId id="356" r:id="rId38"/>
    <p:sldId id="389" r:id="rId39"/>
    <p:sldId id="384" r:id="rId40"/>
    <p:sldId id="385" r:id="rId41"/>
    <p:sldId id="393" r:id="rId42"/>
    <p:sldId id="357" r:id="rId43"/>
    <p:sldId id="358" r:id="rId44"/>
    <p:sldId id="359" r:id="rId45"/>
    <p:sldId id="360" r:id="rId46"/>
    <p:sldId id="362" r:id="rId47"/>
    <p:sldId id="444" r:id="rId48"/>
    <p:sldId id="445" r:id="rId49"/>
    <p:sldId id="446" r:id="rId50"/>
    <p:sldId id="447" r:id="rId51"/>
    <p:sldId id="448" r:id="rId52"/>
    <p:sldId id="366" r:id="rId53"/>
    <p:sldId id="367" r:id="rId54"/>
    <p:sldId id="361" r:id="rId55"/>
    <p:sldId id="442" r:id="rId56"/>
    <p:sldId id="365" r:id="rId57"/>
    <p:sldId id="443" r:id="rId58"/>
    <p:sldId id="370" r:id="rId59"/>
    <p:sldId id="431" r:id="rId60"/>
    <p:sldId id="432" r:id="rId61"/>
    <p:sldId id="378" r:id="rId62"/>
    <p:sldId id="379" r:id="rId63"/>
    <p:sldId id="433" r:id="rId64"/>
    <p:sldId id="456" r:id="rId65"/>
    <p:sldId id="434" r:id="rId66"/>
    <p:sldId id="457" r:id="rId67"/>
    <p:sldId id="458" r:id="rId68"/>
    <p:sldId id="435" r:id="rId69"/>
    <p:sldId id="437" r:id="rId70"/>
    <p:sldId id="459" r:id="rId71"/>
    <p:sldId id="376" r:id="rId72"/>
    <p:sldId id="465" r:id="rId73"/>
    <p:sldId id="469" r:id="rId74"/>
    <p:sldId id="466" r:id="rId75"/>
    <p:sldId id="467" r:id="rId76"/>
    <p:sldId id="468" r:id="rId77"/>
    <p:sldId id="371" r:id="rId78"/>
    <p:sldId id="387" r:id="rId79"/>
    <p:sldId id="460" r:id="rId80"/>
    <p:sldId id="461" r:id="rId81"/>
    <p:sldId id="390" r:id="rId82"/>
    <p:sldId id="303" r:id="rId83"/>
    <p:sldId id="304" r:id="rId84"/>
    <p:sldId id="331" r:id="rId85"/>
    <p:sldId id="329" r:id="rId86"/>
    <p:sldId id="338" r:id="rId87"/>
    <p:sldId id="339" r:id="rId88"/>
    <p:sldId id="462" r:id="rId89"/>
    <p:sldId id="463" r:id="rId90"/>
    <p:sldId id="464" r:id="rId91"/>
    <p:sldId id="394" r:id="rId92"/>
    <p:sldId id="47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0870" autoAdjust="0"/>
    <p:restoredTop sz="86380" autoAdjust="0"/>
  </p:normalViewPr>
  <p:slideViewPr>
    <p:cSldViewPr>
      <p:cViewPr varScale="1">
        <p:scale>
          <a:sx n="63" d="100"/>
          <a:sy n="63" d="100"/>
        </p:scale>
        <p:origin x="-1350" y="-96"/>
      </p:cViewPr>
      <p:guideLst>
        <p:guide orient="horz" pos="2160"/>
        <p:guide pos="2880"/>
      </p:guideLst>
    </p:cSldViewPr>
  </p:slideViewPr>
  <p:outlineViewPr>
    <p:cViewPr>
      <p:scale>
        <a:sx n="33" d="100"/>
        <a:sy n="33" d="100"/>
      </p:scale>
      <p:origin x="0" y="638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FCB93-D208-422E-83B8-F507965E43D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6508B0-45FD-4C23-83E7-9CEB00522663}">
      <dgm:prSet custT="1">
        <dgm:style>
          <a:lnRef idx="3">
            <a:schemeClr val="lt1"/>
          </a:lnRef>
          <a:fillRef idx="1">
            <a:schemeClr val="dk1"/>
          </a:fillRef>
          <a:effectRef idx="1">
            <a:schemeClr val="dk1"/>
          </a:effectRef>
          <a:fontRef idx="minor">
            <a:schemeClr val="lt1"/>
          </a:fontRef>
        </dgm:style>
      </dgm:prSet>
      <dgm:spPr/>
      <dgm:t>
        <a:bodyPr/>
        <a:lstStyle/>
        <a:p>
          <a:pPr rtl="0">
            <a:lnSpc>
              <a:spcPct val="90000"/>
            </a:lnSpc>
          </a:pPr>
          <a:endParaRPr lang="en-US" sz="2800" b="1" dirty="0" smtClean="0"/>
        </a:p>
        <a:p>
          <a:pPr rtl="0">
            <a:lnSpc>
              <a:spcPct val="90000"/>
            </a:lnSpc>
          </a:pPr>
          <a:endParaRPr lang="en-US" sz="2800" b="1" dirty="0" smtClean="0"/>
        </a:p>
        <a:p>
          <a:pPr rtl="0">
            <a:lnSpc>
              <a:spcPct val="90000"/>
            </a:lnSpc>
          </a:pPr>
          <a:endParaRPr lang="en-US" sz="2800" b="1" dirty="0" smtClean="0"/>
        </a:p>
        <a:p>
          <a:pPr rtl="0">
            <a:lnSpc>
              <a:spcPct val="90000"/>
            </a:lnSpc>
          </a:pPr>
          <a:r>
            <a:rPr lang="en-US" sz="3200" b="1" dirty="0" smtClean="0">
              <a:solidFill>
                <a:srgbClr val="FF0000"/>
              </a:solidFill>
              <a:latin typeface="Algerian" pitchFamily="82" charset="0"/>
            </a:rPr>
            <a:t>DIABETES mellitus:</a:t>
          </a:r>
          <a:r>
            <a:rPr lang="en-US" sz="3200" b="1" dirty="0" smtClean="0">
              <a:solidFill>
                <a:srgbClr val="FF0000"/>
              </a:solidFill>
            </a:rPr>
            <a:t>    </a:t>
          </a:r>
          <a:r>
            <a:rPr lang="en-US" sz="3200" b="1" dirty="0" smtClean="0">
              <a:solidFill>
                <a:srgbClr val="FF0000"/>
              </a:solidFill>
              <a:latin typeface="Algerian" pitchFamily="82" charset="0"/>
            </a:rPr>
            <a:t>An overview</a:t>
          </a:r>
        </a:p>
        <a:p>
          <a:pPr rtl="0">
            <a:lnSpc>
              <a:spcPct val="90000"/>
            </a:lnSpc>
          </a:pPr>
          <a:r>
            <a:rPr lang="en-US" sz="2800" b="1" dirty="0" smtClean="0">
              <a:solidFill>
                <a:srgbClr val="FF0000"/>
              </a:solidFill>
              <a:latin typeface="Algerian" pitchFamily="82" charset="0"/>
            </a:rPr>
            <a:t>DR. THANESWAR BORAH, MD</a:t>
          </a:r>
        </a:p>
        <a:p>
          <a:pPr rtl="0">
            <a:lnSpc>
              <a:spcPct val="90000"/>
            </a:lnSpc>
          </a:pP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r>
            <a:rPr lang="en-US" sz="1700" dirty="0" smtClean="0"/>
            <a:t/>
          </a:r>
          <a:br>
            <a:rPr lang="en-US" sz="1700" dirty="0" smtClean="0"/>
          </a:br>
          <a:endParaRPr lang="en-US" sz="1700" dirty="0"/>
        </a:p>
      </dgm:t>
    </dgm:pt>
    <dgm:pt modelId="{8F749F2A-347D-41DD-A13C-82C3351697D6}" type="sibTrans" cxnId="{E57BB9E4-4D40-4719-B101-1F9C39BC36A1}">
      <dgm:prSet/>
      <dgm:spPr/>
      <dgm:t>
        <a:bodyPr/>
        <a:lstStyle/>
        <a:p>
          <a:endParaRPr lang="en-US"/>
        </a:p>
      </dgm:t>
    </dgm:pt>
    <dgm:pt modelId="{B0A8DE07-4266-44B7-BA79-E2C49F4DC97B}" type="parTrans" cxnId="{E57BB9E4-4D40-4719-B101-1F9C39BC36A1}">
      <dgm:prSet/>
      <dgm:spPr/>
      <dgm:t>
        <a:bodyPr/>
        <a:lstStyle/>
        <a:p>
          <a:endParaRPr lang="en-US"/>
        </a:p>
      </dgm:t>
    </dgm:pt>
    <dgm:pt modelId="{C51FED62-A6CF-41BD-A766-4EF393F2C309}" type="pres">
      <dgm:prSet presAssocID="{585FCB93-D208-422E-83B8-F507965E43DF}" presName="Name0" presStyleCnt="0">
        <dgm:presLayoutVars>
          <dgm:chMax val="7"/>
          <dgm:dir/>
          <dgm:animLvl val="lvl"/>
          <dgm:resizeHandles val="exact"/>
        </dgm:presLayoutVars>
      </dgm:prSet>
      <dgm:spPr/>
      <dgm:t>
        <a:bodyPr/>
        <a:lstStyle/>
        <a:p>
          <a:endParaRPr lang="en-US"/>
        </a:p>
      </dgm:t>
    </dgm:pt>
    <dgm:pt modelId="{BC42566D-DFE9-4205-AB53-A62399365FC3}" type="pres">
      <dgm:prSet presAssocID="{5F6508B0-45FD-4C23-83E7-9CEB00522663}" presName="circle1" presStyleLbl="node1" presStyleIdx="0" presStyleCnt="1" custScaleX="32239" custScaleY="60458" custLinFactNeighborX="-66" custLinFactNeighborY="32055"/>
      <dgm:spPr/>
    </dgm:pt>
    <dgm:pt modelId="{D3E0FD23-EFCF-47DF-8251-3415803E2BD5}" type="pres">
      <dgm:prSet presAssocID="{5F6508B0-45FD-4C23-83E7-9CEB00522663}" presName="space" presStyleCnt="0"/>
      <dgm:spPr/>
    </dgm:pt>
    <dgm:pt modelId="{CF6C834D-3D25-43A3-B16E-68B868A9B565}" type="pres">
      <dgm:prSet presAssocID="{5F6508B0-45FD-4C23-83E7-9CEB00522663}" presName="rect1" presStyleLbl="alignAcc1" presStyleIdx="0" presStyleCnt="1" custScaleX="124508" custScaleY="100000" custLinFactNeighborX="-10014" custLinFactNeighborY="-3483"/>
      <dgm:spPr/>
      <dgm:t>
        <a:bodyPr/>
        <a:lstStyle/>
        <a:p>
          <a:endParaRPr lang="en-US"/>
        </a:p>
      </dgm:t>
    </dgm:pt>
    <dgm:pt modelId="{3166E344-3639-48F6-936E-9126C9A920AC}" type="pres">
      <dgm:prSet presAssocID="{5F6508B0-45FD-4C23-83E7-9CEB00522663}" presName="rect1ParTxNoCh" presStyleLbl="alignAcc1" presStyleIdx="0" presStyleCnt="1">
        <dgm:presLayoutVars>
          <dgm:chMax val="1"/>
          <dgm:bulletEnabled val="1"/>
        </dgm:presLayoutVars>
      </dgm:prSet>
      <dgm:spPr/>
      <dgm:t>
        <a:bodyPr/>
        <a:lstStyle/>
        <a:p>
          <a:endParaRPr lang="en-US"/>
        </a:p>
      </dgm:t>
    </dgm:pt>
  </dgm:ptLst>
  <dgm:cxnLst>
    <dgm:cxn modelId="{E57BB9E4-4D40-4719-B101-1F9C39BC36A1}" srcId="{585FCB93-D208-422E-83B8-F507965E43DF}" destId="{5F6508B0-45FD-4C23-83E7-9CEB00522663}" srcOrd="0" destOrd="0" parTransId="{B0A8DE07-4266-44B7-BA79-E2C49F4DC97B}" sibTransId="{8F749F2A-347D-41DD-A13C-82C3351697D6}"/>
    <dgm:cxn modelId="{6D7150FA-F802-4511-92E1-9AD862922614}" type="presOf" srcId="{5F6508B0-45FD-4C23-83E7-9CEB00522663}" destId="{3166E344-3639-48F6-936E-9126C9A920AC}" srcOrd="1" destOrd="0" presId="urn:microsoft.com/office/officeart/2005/8/layout/target3"/>
    <dgm:cxn modelId="{F36E2DF0-1F4B-448A-A791-633036045093}" type="presOf" srcId="{5F6508B0-45FD-4C23-83E7-9CEB00522663}" destId="{CF6C834D-3D25-43A3-B16E-68B868A9B565}" srcOrd="0" destOrd="0" presId="urn:microsoft.com/office/officeart/2005/8/layout/target3"/>
    <dgm:cxn modelId="{0FA1420A-26D9-444F-84D4-98E9161C6E5A}" type="presOf" srcId="{585FCB93-D208-422E-83B8-F507965E43DF}" destId="{C51FED62-A6CF-41BD-A766-4EF393F2C309}" srcOrd="0" destOrd="0" presId="urn:microsoft.com/office/officeart/2005/8/layout/target3"/>
    <dgm:cxn modelId="{D3BD5BFB-205D-4EAC-9CDC-C86F7574BA84}" type="presParOf" srcId="{C51FED62-A6CF-41BD-A766-4EF393F2C309}" destId="{BC42566D-DFE9-4205-AB53-A62399365FC3}" srcOrd="0" destOrd="0" presId="urn:microsoft.com/office/officeart/2005/8/layout/target3"/>
    <dgm:cxn modelId="{BCACD557-4340-432D-AFBB-5E14F5F87BBE}" type="presParOf" srcId="{C51FED62-A6CF-41BD-A766-4EF393F2C309}" destId="{D3E0FD23-EFCF-47DF-8251-3415803E2BD5}" srcOrd="1" destOrd="0" presId="urn:microsoft.com/office/officeart/2005/8/layout/target3"/>
    <dgm:cxn modelId="{E93E8261-594E-4FDB-8648-366C89699C8E}" type="presParOf" srcId="{C51FED62-A6CF-41BD-A766-4EF393F2C309}" destId="{CF6C834D-3D25-43A3-B16E-68B868A9B565}" srcOrd="2" destOrd="0" presId="urn:microsoft.com/office/officeart/2005/8/layout/target3"/>
    <dgm:cxn modelId="{F7AFC8E7-55E1-40C2-85CB-78718FEA0855}" type="presParOf" srcId="{C51FED62-A6CF-41BD-A766-4EF393F2C309}" destId="{3166E344-3639-48F6-936E-9126C9A920AC}"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07D3901E-3689-4579-8198-BABF8C45065E}"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GB"/>
        </a:p>
      </dgm:t>
    </dgm:pt>
    <dgm:pt modelId="{FA2B57D6-E61E-43D3-AFC3-C867EF90D93E}">
      <dgm:prSet phldrT="[Text]" custT="1"/>
      <dgm:spPr/>
      <dgm:t>
        <a:bodyPr/>
        <a:lstStyle/>
        <a:p>
          <a:r>
            <a:rPr lang="en-GB" sz="4000" dirty="0" smtClean="0"/>
            <a:t>A</a:t>
          </a:r>
          <a:endParaRPr lang="en-GB" sz="4000" dirty="0"/>
        </a:p>
      </dgm:t>
    </dgm:pt>
    <dgm:pt modelId="{208A12E0-2153-475E-89A5-568C92CB6137}" type="parTrans" cxnId="{5266832A-D2AC-4054-98D5-2FF122870970}">
      <dgm:prSet/>
      <dgm:spPr/>
      <dgm:t>
        <a:bodyPr/>
        <a:lstStyle/>
        <a:p>
          <a:endParaRPr lang="en-GB"/>
        </a:p>
      </dgm:t>
    </dgm:pt>
    <dgm:pt modelId="{57501C26-C39A-40BF-B5E3-4DEF2FAE788E}" type="sibTrans" cxnId="{5266832A-D2AC-4054-98D5-2FF122870970}">
      <dgm:prSet/>
      <dgm:spPr/>
      <dgm:t>
        <a:bodyPr/>
        <a:lstStyle/>
        <a:p>
          <a:endParaRPr lang="en-GB"/>
        </a:p>
      </dgm:t>
    </dgm:pt>
    <dgm:pt modelId="{9D71CA5D-2D4C-474A-9F90-DCFD4054EFC3}">
      <dgm:prSet phldrT="[Text]" custT="1"/>
      <dgm:spPr/>
      <dgm:t>
        <a:bodyPr/>
        <a:lstStyle/>
        <a:p>
          <a:r>
            <a:rPr lang="en-GB" sz="2800" b="1" dirty="0" smtClean="0"/>
            <a:t>Diet and Exercise</a:t>
          </a:r>
          <a:endParaRPr lang="en-GB" sz="2800" b="1" dirty="0"/>
        </a:p>
      </dgm:t>
    </dgm:pt>
    <dgm:pt modelId="{E10B97F9-99C8-4906-9570-998D50F8B169}" type="parTrans" cxnId="{101339B9-771E-4A23-8AAE-3EB165E1B87A}">
      <dgm:prSet/>
      <dgm:spPr/>
      <dgm:t>
        <a:bodyPr/>
        <a:lstStyle/>
        <a:p>
          <a:endParaRPr lang="en-GB"/>
        </a:p>
      </dgm:t>
    </dgm:pt>
    <dgm:pt modelId="{3508E122-DAFB-4A17-B55B-820FEE57F80F}" type="sibTrans" cxnId="{101339B9-771E-4A23-8AAE-3EB165E1B87A}">
      <dgm:prSet/>
      <dgm:spPr/>
      <dgm:t>
        <a:bodyPr/>
        <a:lstStyle/>
        <a:p>
          <a:endParaRPr lang="en-GB"/>
        </a:p>
      </dgm:t>
    </dgm:pt>
    <dgm:pt modelId="{442AEE3A-2325-444D-A5B0-2B8416201B42}">
      <dgm:prSet phldrT="[Text]" custT="1"/>
      <dgm:spPr/>
      <dgm:t>
        <a:bodyPr/>
        <a:lstStyle/>
        <a:p>
          <a:r>
            <a:rPr lang="en-GB" sz="4000" dirty="0" smtClean="0"/>
            <a:t>B</a:t>
          </a:r>
          <a:endParaRPr lang="en-GB" sz="4000" dirty="0"/>
        </a:p>
      </dgm:t>
    </dgm:pt>
    <dgm:pt modelId="{91D3BA36-7AF2-48CA-8C7D-56C5DA35701C}" type="parTrans" cxnId="{B098FE56-0F98-40EC-A4E0-177A66B1AD47}">
      <dgm:prSet/>
      <dgm:spPr/>
      <dgm:t>
        <a:bodyPr/>
        <a:lstStyle/>
        <a:p>
          <a:endParaRPr lang="en-GB"/>
        </a:p>
      </dgm:t>
    </dgm:pt>
    <dgm:pt modelId="{5BA4DAD8-C893-4486-B00F-AC25326A843B}" type="sibTrans" cxnId="{B098FE56-0F98-40EC-A4E0-177A66B1AD47}">
      <dgm:prSet/>
      <dgm:spPr/>
      <dgm:t>
        <a:bodyPr/>
        <a:lstStyle/>
        <a:p>
          <a:endParaRPr lang="en-GB"/>
        </a:p>
      </dgm:t>
    </dgm:pt>
    <dgm:pt modelId="{E1630971-D794-46B5-984C-87E3C175239F}">
      <dgm:prSet phldrT="[Text]" custT="1"/>
      <dgm:spPr/>
      <dgm:t>
        <a:bodyPr/>
        <a:lstStyle/>
        <a:p>
          <a:r>
            <a:rPr lang="en-GB" sz="2400" b="1" dirty="0" smtClean="0"/>
            <a:t>Oral hypoglycaemic therapy</a:t>
          </a:r>
          <a:endParaRPr lang="en-GB" sz="2400" b="1" dirty="0"/>
        </a:p>
      </dgm:t>
    </dgm:pt>
    <dgm:pt modelId="{A7E9AE8F-174D-4A5B-AAAE-26A6A937FF6C}" type="parTrans" cxnId="{7DBF0DDC-3FA7-474F-9D19-6F2E29C827D4}">
      <dgm:prSet/>
      <dgm:spPr/>
      <dgm:t>
        <a:bodyPr/>
        <a:lstStyle/>
        <a:p>
          <a:endParaRPr lang="en-GB"/>
        </a:p>
      </dgm:t>
    </dgm:pt>
    <dgm:pt modelId="{1768F54D-DD80-4660-8820-A98EED645A6C}" type="sibTrans" cxnId="{7DBF0DDC-3FA7-474F-9D19-6F2E29C827D4}">
      <dgm:prSet/>
      <dgm:spPr/>
      <dgm:t>
        <a:bodyPr/>
        <a:lstStyle/>
        <a:p>
          <a:endParaRPr lang="en-GB"/>
        </a:p>
      </dgm:t>
    </dgm:pt>
    <dgm:pt modelId="{78D1CD3B-CBEC-4647-9FED-D1B4BC3B1027}">
      <dgm:prSet phldrT="[Text]" custT="1"/>
      <dgm:spPr/>
      <dgm:t>
        <a:bodyPr/>
        <a:lstStyle/>
        <a:p>
          <a:r>
            <a:rPr lang="en-GB" sz="4000" dirty="0" smtClean="0"/>
            <a:t>C</a:t>
          </a:r>
          <a:endParaRPr lang="en-GB" sz="4000" dirty="0"/>
        </a:p>
      </dgm:t>
    </dgm:pt>
    <dgm:pt modelId="{372EE42B-7536-48F2-BA36-69F94BFEE717}" type="parTrans" cxnId="{6ADE8904-00C5-4A37-AFDC-14FD27E9B676}">
      <dgm:prSet/>
      <dgm:spPr/>
      <dgm:t>
        <a:bodyPr/>
        <a:lstStyle/>
        <a:p>
          <a:endParaRPr lang="en-GB"/>
        </a:p>
      </dgm:t>
    </dgm:pt>
    <dgm:pt modelId="{D370FEE5-A00E-4DB3-8E4F-8051F53586DB}" type="sibTrans" cxnId="{6ADE8904-00C5-4A37-AFDC-14FD27E9B676}">
      <dgm:prSet/>
      <dgm:spPr/>
      <dgm:t>
        <a:bodyPr/>
        <a:lstStyle/>
        <a:p>
          <a:endParaRPr lang="en-GB"/>
        </a:p>
      </dgm:t>
    </dgm:pt>
    <dgm:pt modelId="{D433AE71-C6CF-41BD-8316-64D62B8AE387}">
      <dgm:prSet phldrT="[Text]" custT="1"/>
      <dgm:spPr/>
      <dgm:t>
        <a:bodyPr/>
        <a:lstStyle/>
        <a:p>
          <a:r>
            <a:rPr lang="en-GB" sz="2800" b="1" dirty="0" smtClean="0"/>
            <a:t>Insulin Therapy</a:t>
          </a:r>
          <a:endParaRPr lang="en-GB" sz="2800" b="1" dirty="0"/>
        </a:p>
      </dgm:t>
    </dgm:pt>
    <dgm:pt modelId="{078B03C1-0D78-4215-80C3-733322572782}" type="parTrans" cxnId="{0741E1E9-6A92-46AB-9775-45F5376CA5EE}">
      <dgm:prSet/>
      <dgm:spPr/>
      <dgm:t>
        <a:bodyPr/>
        <a:lstStyle/>
        <a:p>
          <a:endParaRPr lang="en-GB"/>
        </a:p>
      </dgm:t>
    </dgm:pt>
    <dgm:pt modelId="{92A2B5D0-66D7-457D-AB05-EB9C133B793D}" type="sibTrans" cxnId="{0741E1E9-6A92-46AB-9775-45F5376CA5EE}">
      <dgm:prSet/>
      <dgm:spPr/>
      <dgm:t>
        <a:bodyPr/>
        <a:lstStyle/>
        <a:p>
          <a:endParaRPr lang="en-GB"/>
        </a:p>
      </dgm:t>
    </dgm:pt>
    <dgm:pt modelId="{FA2C6789-8DC1-4511-9A8B-AAE8477728FA}" type="pres">
      <dgm:prSet presAssocID="{07D3901E-3689-4579-8198-BABF8C45065E}" presName="Name0" presStyleCnt="0">
        <dgm:presLayoutVars>
          <dgm:dir/>
          <dgm:animLvl val="lvl"/>
          <dgm:resizeHandles val="exact"/>
        </dgm:presLayoutVars>
      </dgm:prSet>
      <dgm:spPr/>
      <dgm:t>
        <a:bodyPr/>
        <a:lstStyle/>
        <a:p>
          <a:endParaRPr lang="ru-RU"/>
        </a:p>
      </dgm:t>
    </dgm:pt>
    <dgm:pt modelId="{ABC836AE-42C7-4464-802A-114302FD82B5}" type="pres">
      <dgm:prSet presAssocID="{FA2B57D6-E61E-43D3-AFC3-C867EF90D93E}" presName="linNode" presStyleCnt="0"/>
      <dgm:spPr/>
      <dgm:t>
        <a:bodyPr/>
        <a:lstStyle/>
        <a:p>
          <a:endParaRPr lang="en-US"/>
        </a:p>
      </dgm:t>
    </dgm:pt>
    <dgm:pt modelId="{EBFBFF5E-C974-4E57-BCB5-CBDA5EE5A984}" type="pres">
      <dgm:prSet presAssocID="{FA2B57D6-E61E-43D3-AFC3-C867EF90D93E}" presName="parentText" presStyleLbl="node1" presStyleIdx="0" presStyleCnt="3" custLinFactNeighborY="-151">
        <dgm:presLayoutVars>
          <dgm:chMax val="1"/>
          <dgm:bulletEnabled val="1"/>
        </dgm:presLayoutVars>
      </dgm:prSet>
      <dgm:spPr/>
      <dgm:t>
        <a:bodyPr/>
        <a:lstStyle/>
        <a:p>
          <a:endParaRPr lang="ru-RU"/>
        </a:p>
      </dgm:t>
    </dgm:pt>
    <dgm:pt modelId="{F460C72B-EF74-43C6-84A5-B4D185B57222}" type="pres">
      <dgm:prSet presAssocID="{FA2B57D6-E61E-43D3-AFC3-C867EF90D93E}" presName="descendantText" presStyleLbl="alignAccFollowNode1" presStyleIdx="0" presStyleCnt="3">
        <dgm:presLayoutVars>
          <dgm:bulletEnabled val="1"/>
        </dgm:presLayoutVars>
      </dgm:prSet>
      <dgm:spPr/>
      <dgm:t>
        <a:bodyPr/>
        <a:lstStyle/>
        <a:p>
          <a:endParaRPr lang="en-GB"/>
        </a:p>
      </dgm:t>
    </dgm:pt>
    <dgm:pt modelId="{60BA5F2F-3366-47BA-B372-48CA519F6A9F}" type="pres">
      <dgm:prSet presAssocID="{57501C26-C39A-40BF-B5E3-4DEF2FAE788E}" presName="sp" presStyleCnt="0"/>
      <dgm:spPr/>
      <dgm:t>
        <a:bodyPr/>
        <a:lstStyle/>
        <a:p>
          <a:endParaRPr lang="en-US"/>
        </a:p>
      </dgm:t>
    </dgm:pt>
    <dgm:pt modelId="{8CB23CB1-5254-457E-AFA5-0C0EB218D73B}" type="pres">
      <dgm:prSet presAssocID="{442AEE3A-2325-444D-A5B0-2B8416201B42}" presName="linNode" presStyleCnt="0"/>
      <dgm:spPr/>
      <dgm:t>
        <a:bodyPr/>
        <a:lstStyle/>
        <a:p>
          <a:endParaRPr lang="en-US"/>
        </a:p>
      </dgm:t>
    </dgm:pt>
    <dgm:pt modelId="{DAE41590-67E8-42A5-928C-78828B64B39C}" type="pres">
      <dgm:prSet presAssocID="{442AEE3A-2325-444D-A5B0-2B8416201B42}" presName="parentText" presStyleLbl="node1" presStyleIdx="1" presStyleCnt="3">
        <dgm:presLayoutVars>
          <dgm:chMax val="1"/>
          <dgm:bulletEnabled val="1"/>
        </dgm:presLayoutVars>
      </dgm:prSet>
      <dgm:spPr/>
      <dgm:t>
        <a:bodyPr/>
        <a:lstStyle/>
        <a:p>
          <a:endParaRPr lang="ru-RU"/>
        </a:p>
      </dgm:t>
    </dgm:pt>
    <dgm:pt modelId="{61FF5BC1-149D-4253-9116-91CEDD18B30D}" type="pres">
      <dgm:prSet presAssocID="{442AEE3A-2325-444D-A5B0-2B8416201B42}" presName="descendantText" presStyleLbl="alignAccFollowNode1" presStyleIdx="1" presStyleCnt="3">
        <dgm:presLayoutVars>
          <dgm:bulletEnabled val="1"/>
        </dgm:presLayoutVars>
      </dgm:prSet>
      <dgm:spPr/>
      <dgm:t>
        <a:bodyPr/>
        <a:lstStyle/>
        <a:p>
          <a:endParaRPr lang="en-GB"/>
        </a:p>
      </dgm:t>
    </dgm:pt>
    <dgm:pt modelId="{13E9FEAB-F79F-497C-8B0E-2A4F047389EC}" type="pres">
      <dgm:prSet presAssocID="{5BA4DAD8-C893-4486-B00F-AC25326A843B}" presName="sp" presStyleCnt="0"/>
      <dgm:spPr/>
      <dgm:t>
        <a:bodyPr/>
        <a:lstStyle/>
        <a:p>
          <a:endParaRPr lang="en-US"/>
        </a:p>
      </dgm:t>
    </dgm:pt>
    <dgm:pt modelId="{DF83231E-DC5E-4CDC-8075-8DB2B083DC9B}" type="pres">
      <dgm:prSet presAssocID="{78D1CD3B-CBEC-4647-9FED-D1B4BC3B1027}" presName="linNode" presStyleCnt="0"/>
      <dgm:spPr/>
      <dgm:t>
        <a:bodyPr/>
        <a:lstStyle/>
        <a:p>
          <a:endParaRPr lang="en-US"/>
        </a:p>
      </dgm:t>
    </dgm:pt>
    <dgm:pt modelId="{02C39ACF-544C-4178-8CED-AA3C68B7C48F}" type="pres">
      <dgm:prSet presAssocID="{78D1CD3B-CBEC-4647-9FED-D1B4BC3B1027}" presName="parentText" presStyleLbl="node1" presStyleIdx="2" presStyleCnt="3">
        <dgm:presLayoutVars>
          <dgm:chMax val="1"/>
          <dgm:bulletEnabled val="1"/>
        </dgm:presLayoutVars>
      </dgm:prSet>
      <dgm:spPr/>
      <dgm:t>
        <a:bodyPr/>
        <a:lstStyle/>
        <a:p>
          <a:endParaRPr lang="ru-RU"/>
        </a:p>
      </dgm:t>
    </dgm:pt>
    <dgm:pt modelId="{F89CA5C2-C9F6-47A3-91D8-9C4A48B587F4}" type="pres">
      <dgm:prSet presAssocID="{78D1CD3B-CBEC-4647-9FED-D1B4BC3B1027}" presName="descendantText" presStyleLbl="alignAccFollowNode1" presStyleIdx="2" presStyleCnt="3">
        <dgm:presLayoutVars>
          <dgm:bulletEnabled val="1"/>
        </dgm:presLayoutVars>
      </dgm:prSet>
      <dgm:spPr/>
      <dgm:t>
        <a:bodyPr/>
        <a:lstStyle/>
        <a:p>
          <a:endParaRPr lang="en-GB"/>
        </a:p>
      </dgm:t>
    </dgm:pt>
  </dgm:ptLst>
  <dgm:cxnLst>
    <dgm:cxn modelId="{5266832A-D2AC-4054-98D5-2FF122870970}" srcId="{07D3901E-3689-4579-8198-BABF8C45065E}" destId="{FA2B57D6-E61E-43D3-AFC3-C867EF90D93E}" srcOrd="0" destOrd="0" parTransId="{208A12E0-2153-475E-89A5-568C92CB6137}" sibTransId="{57501C26-C39A-40BF-B5E3-4DEF2FAE788E}"/>
    <dgm:cxn modelId="{0741E1E9-6A92-46AB-9775-45F5376CA5EE}" srcId="{78D1CD3B-CBEC-4647-9FED-D1B4BC3B1027}" destId="{D433AE71-C6CF-41BD-8316-64D62B8AE387}" srcOrd="0" destOrd="0" parTransId="{078B03C1-0D78-4215-80C3-733322572782}" sibTransId="{92A2B5D0-66D7-457D-AB05-EB9C133B793D}"/>
    <dgm:cxn modelId="{6461F14F-2D1C-4F14-A617-F81D99186AA1}" type="presOf" srcId="{07D3901E-3689-4579-8198-BABF8C45065E}" destId="{FA2C6789-8DC1-4511-9A8B-AAE8477728FA}" srcOrd="0" destOrd="0" presId="urn:microsoft.com/office/officeart/2005/8/layout/vList5"/>
    <dgm:cxn modelId="{7D88506F-14AE-4B62-BB2F-B3932DBD20E4}" type="presOf" srcId="{442AEE3A-2325-444D-A5B0-2B8416201B42}" destId="{DAE41590-67E8-42A5-928C-78828B64B39C}" srcOrd="0" destOrd="0" presId="urn:microsoft.com/office/officeart/2005/8/layout/vList5"/>
    <dgm:cxn modelId="{E016B462-B2E0-40BF-BF1C-6AC746E7BD73}" type="presOf" srcId="{D433AE71-C6CF-41BD-8316-64D62B8AE387}" destId="{F89CA5C2-C9F6-47A3-91D8-9C4A48B587F4}" srcOrd="0" destOrd="0" presId="urn:microsoft.com/office/officeart/2005/8/layout/vList5"/>
    <dgm:cxn modelId="{6ADE8904-00C5-4A37-AFDC-14FD27E9B676}" srcId="{07D3901E-3689-4579-8198-BABF8C45065E}" destId="{78D1CD3B-CBEC-4647-9FED-D1B4BC3B1027}" srcOrd="2" destOrd="0" parTransId="{372EE42B-7536-48F2-BA36-69F94BFEE717}" sibTransId="{D370FEE5-A00E-4DB3-8E4F-8051F53586DB}"/>
    <dgm:cxn modelId="{A2345134-AC26-4DA0-BB15-9A1387806F15}" type="presOf" srcId="{FA2B57D6-E61E-43D3-AFC3-C867EF90D93E}" destId="{EBFBFF5E-C974-4E57-BCB5-CBDA5EE5A984}" srcOrd="0" destOrd="0" presId="urn:microsoft.com/office/officeart/2005/8/layout/vList5"/>
    <dgm:cxn modelId="{14486835-28F0-45E2-8B91-2EDE70491AC1}" type="presOf" srcId="{9D71CA5D-2D4C-474A-9F90-DCFD4054EFC3}" destId="{F460C72B-EF74-43C6-84A5-B4D185B57222}" srcOrd="0" destOrd="0" presId="urn:microsoft.com/office/officeart/2005/8/layout/vList5"/>
    <dgm:cxn modelId="{E27ED9DE-34E3-4743-87C7-6EDCB1213F14}" type="presOf" srcId="{E1630971-D794-46B5-984C-87E3C175239F}" destId="{61FF5BC1-149D-4253-9116-91CEDD18B30D}" srcOrd="0" destOrd="0" presId="urn:microsoft.com/office/officeart/2005/8/layout/vList5"/>
    <dgm:cxn modelId="{101339B9-771E-4A23-8AAE-3EB165E1B87A}" srcId="{FA2B57D6-E61E-43D3-AFC3-C867EF90D93E}" destId="{9D71CA5D-2D4C-474A-9F90-DCFD4054EFC3}" srcOrd="0" destOrd="0" parTransId="{E10B97F9-99C8-4906-9570-998D50F8B169}" sibTransId="{3508E122-DAFB-4A17-B55B-820FEE57F80F}"/>
    <dgm:cxn modelId="{7DBF0DDC-3FA7-474F-9D19-6F2E29C827D4}" srcId="{442AEE3A-2325-444D-A5B0-2B8416201B42}" destId="{E1630971-D794-46B5-984C-87E3C175239F}" srcOrd="0" destOrd="0" parTransId="{A7E9AE8F-174D-4A5B-AAAE-26A6A937FF6C}" sibTransId="{1768F54D-DD80-4660-8820-A98EED645A6C}"/>
    <dgm:cxn modelId="{9ECBDB08-10D3-47B2-8ECB-22653100C7E4}" type="presOf" srcId="{78D1CD3B-CBEC-4647-9FED-D1B4BC3B1027}" destId="{02C39ACF-544C-4178-8CED-AA3C68B7C48F}" srcOrd="0" destOrd="0" presId="urn:microsoft.com/office/officeart/2005/8/layout/vList5"/>
    <dgm:cxn modelId="{B098FE56-0F98-40EC-A4E0-177A66B1AD47}" srcId="{07D3901E-3689-4579-8198-BABF8C45065E}" destId="{442AEE3A-2325-444D-A5B0-2B8416201B42}" srcOrd="1" destOrd="0" parTransId="{91D3BA36-7AF2-48CA-8C7D-56C5DA35701C}" sibTransId="{5BA4DAD8-C893-4486-B00F-AC25326A843B}"/>
    <dgm:cxn modelId="{61990041-73E7-445F-B90B-F80CFD88A284}" type="presParOf" srcId="{FA2C6789-8DC1-4511-9A8B-AAE8477728FA}" destId="{ABC836AE-42C7-4464-802A-114302FD82B5}" srcOrd="0" destOrd="0" presId="urn:microsoft.com/office/officeart/2005/8/layout/vList5"/>
    <dgm:cxn modelId="{8CD0C505-EA98-48D0-81C5-40038B74A0FB}" type="presParOf" srcId="{ABC836AE-42C7-4464-802A-114302FD82B5}" destId="{EBFBFF5E-C974-4E57-BCB5-CBDA5EE5A984}" srcOrd="0" destOrd="0" presId="urn:microsoft.com/office/officeart/2005/8/layout/vList5"/>
    <dgm:cxn modelId="{96AD2CB9-5D70-4A6C-A00D-079B26A6751D}" type="presParOf" srcId="{ABC836AE-42C7-4464-802A-114302FD82B5}" destId="{F460C72B-EF74-43C6-84A5-B4D185B57222}" srcOrd="1" destOrd="0" presId="urn:microsoft.com/office/officeart/2005/8/layout/vList5"/>
    <dgm:cxn modelId="{F58471D4-4259-4EB5-96AF-C567EA79E72C}" type="presParOf" srcId="{FA2C6789-8DC1-4511-9A8B-AAE8477728FA}" destId="{60BA5F2F-3366-47BA-B372-48CA519F6A9F}" srcOrd="1" destOrd="0" presId="urn:microsoft.com/office/officeart/2005/8/layout/vList5"/>
    <dgm:cxn modelId="{FFA329E8-4972-4FD6-A59D-27BA2BC9070E}" type="presParOf" srcId="{FA2C6789-8DC1-4511-9A8B-AAE8477728FA}" destId="{8CB23CB1-5254-457E-AFA5-0C0EB218D73B}" srcOrd="2" destOrd="0" presId="urn:microsoft.com/office/officeart/2005/8/layout/vList5"/>
    <dgm:cxn modelId="{FF6A3373-A320-419A-9BB7-50B46ED6757B}" type="presParOf" srcId="{8CB23CB1-5254-457E-AFA5-0C0EB218D73B}" destId="{DAE41590-67E8-42A5-928C-78828B64B39C}" srcOrd="0" destOrd="0" presId="urn:microsoft.com/office/officeart/2005/8/layout/vList5"/>
    <dgm:cxn modelId="{65245411-ACA3-4BBF-B1E3-F4425BECA3BF}" type="presParOf" srcId="{8CB23CB1-5254-457E-AFA5-0C0EB218D73B}" destId="{61FF5BC1-149D-4253-9116-91CEDD18B30D}" srcOrd="1" destOrd="0" presId="urn:microsoft.com/office/officeart/2005/8/layout/vList5"/>
    <dgm:cxn modelId="{73B53A54-E2DE-4571-9BFA-3CA377688A46}" type="presParOf" srcId="{FA2C6789-8DC1-4511-9A8B-AAE8477728FA}" destId="{13E9FEAB-F79F-497C-8B0E-2A4F047389EC}" srcOrd="3" destOrd="0" presId="urn:microsoft.com/office/officeart/2005/8/layout/vList5"/>
    <dgm:cxn modelId="{DA6E2A3E-08E0-4CE1-A64B-ADB96AB52062}" type="presParOf" srcId="{FA2C6789-8DC1-4511-9A8B-AAE8477728FA}" destId="{DF83231E-DC5E-4CDC-8075-8DB2B083DC9B}" srcOrd="4" destOrd="0" presId="urn:microsoft.com/office/officeart/2005/8/layout/vList5"/>
    <dgm:cxn modelId="{D5E8A335-F96A-4B45-A9AB-EC8FEDA1473D}" type="presParOf" srcId="{DF83231E-DC5E-4CDC-8075-8DB2B083DC9B}" destId="{02C39ACF-544C-4178-8CED-AA3C68B7C48F}" srcOrd="0" destOrd="0" presId="urn:microsoft.com/office/officeart/2005/8/layout/vList5"/>
    <dgm:cxn modelId="{CEC2185E-EC62-4413-8CED-ACC22F5F0819}" type="presParOf" srcId="{DF83231E-DC5E-4CDC-8075-8DB2B083DC9B}" destId="{F89CA5C2-C9F6-47A3-91D8-9C4A48B587F4}" srcOrd="1" destOrd="0" presId="urn:microsoft.com/office/officeart/2005/8/layout/vList5"/>
  </dgm:cxnLst>
  <dgm:bg/>
  <dgm:whole/>
</dgm:dataModel>
</file>

<file path=ppt/diagrams/data3.xml><?xml version="1.0" encoding="utf-8"?>
<dgm:dataModel xmlns:dgm="http://schemas.openxmlformats.org/drawingml/2006/diagram" xmlns:a="http://schemas.openxmlformats.org/drawingml/2006/main">
  <dgm:ptLst>
    <dgm:pt modelId="{B2543D5B-E4F8-4183-87B1-9D364460C995}"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0B65FF6E-C7BC-4C11-BF98-73DEB5433D0D}">
      <dgm:prSet phldrT="[Text]" custT="1"/>
      <dgm:spPr/>
      <dgm:t>
        <a:bodyPr/>
        <a:lstStyle/>
        <a:p>
          <a:r>
            <a:rPr lang="en-US" sz="2400" b="1" dirty="0" smtClean="0">
              <a:solidFill>
                <a:srgbClr val="FF0000"/>
              </a:solidFill>
            </a:rPr>
            <a:t>LIFESTYLE</a:t>
          </a:r>
          <a:endParaRPr lang="en-US" sz="2400" b="1" dirty="0">
            <a:solidFill>
              <a:srgbClr val="FF0000"/>
            </a:solidFill>
          </a:endParaRPr>
        </a:p>
      </dgm:t>
    </dgm:pt>
    <dgm:pt modelId="{5D806943-BF8E-4BCD-8A54-A06A278C152F}" type="parTrans" cxnId="{D22C9235-0B62-4698-BD09-50E435C6238D}">
      <dgm:prSet/>
      <dgm:spPr/>
      <dgm:t>
        <a:bodyPr/>
        <a:lstStyle/>
        <a:p>
          <a:endParaRPr lang="en-US"/>
        </a:p>
      </dgm:t>
    </dgm:pt>
    <dgm:pt modelId="{98859887-000E-4998-B185-AEF9356BFF29}" type="sibTrans" cxnId="{D22C9235-0B62-4698-BD09-50E435C6238D}">
      <dgm:prSet/>
      <dgm:spPr/>
      <dgm:t>
        <a:bodyPr/>
        <a:lstStyle/>
        <a:p>
          <a:endParaRPr lang="en-US"/>
        </a:p>
      </dgm:t>
    </dgm:pt>
    <dgm:pt modelId="{1C35C51A-410C-41BA-AC09-9B9D4187E46A}">
      <dgm:prSet phldrT="[Text]" custT="1"/>
      <dgm:spPr/>
      <dgm:t>
        <a:bodyPr/>
        <a:lstStyle/>
        <a:p>
          <a:r>
            <a:rPr lang="en-US" sz="3200" dirty="0" smtClean="0"/>
            <a:t>Sedentary</a:t>
          </a:r>
          <a:endParaRPr lang="en-US" sz="3200" dirty="0"/>
        </a:p>
      </dgm:t>
    </dgm:pt>
    <dgm:pt modelId="{7DAE44A3-005B-4CA1-A2B9-28C578F7F0BF}" type="parTrans" cxnId="{A263BF84-5C35-46FE-8B5C-B2553B567901}">
      <dgm:prSet/>
      <dgm:spPr/>
      <dgm:t>
        <a:bodyPr/>
        <a:lstStyle/>
        <a:p>
          <a:endParaRPr lang="en-US"/>
        </a:p>
      </dgm:t>
    </dgm:pt>
    <dgm:pt modelId="{2D6CDEDB-C3A2-4560-BE2E-75DEF5B8E280}" type="sibTrans" cxnId="{A263BF84-5C35-46FE-8B5C-B2553B567901}">
      <dgm:prSet/>
      <dgm:spPr/>
      <dgm:t>
        <a:bodyPr/>
        <a:lstStyle/>
        <a:p>
          <a:endParaRPr lang="en-US"/>
        </a:p>
      </dgm:t>
    </dgm:pt>
    <dgm:pt modelId="{F231B39F-2B57-4077-AD3E-A8A1D250176E}">
      <dgm:prSet phldrT="[Text]" custT="1"/>
      <dgm:spPr/>
      <dgm:t>
        <a:bodyPr/>
        <a:lstStyle/>
        <a:p>
          <a:r>
            <a:rPr lang="en-US" sz="2800" dirty="0" smtClean="0"/>
            <a:t>Moderately active</a:t>
          </a:r>
          <a:endParaRPr lang="en-US" sz="2800" dirty="0"/>
        </a:p>
      </dgm:t>
    </dgm:pt>
    <dgm:pt modelId="{E5FD4B2C-609D-455E-80E0-FE674BFA242F}" type="parTrans" cxnId="{64025A53-CED1-4B59-A1AA-245B239913E9}">
      <dgm:prSet/>
      <dgm:spPr/>
      <dgm:t>
        <a:bodyPr/>
        <a:lstStyle/>
        <a:p>
          <a:endParaRPr lang="en-US"/>
        </a:p>
      </dgm:t>
    </dgm:pt>
    <dgm:pt modelId="{A510E023-27F1-469B-B802-4BEF9F85669C}" type="sibTrans" cxnId="{64025A53-CED1-4B59-A1AA-245B239913E9}">
      <dgm:prSet/>
      <dgm:spPr/>
      <dgm:t>
        <a:bodyPr/>
        <a:lstStyle/>
        <a:p>
          <a:endParaRPr lang="en-US"/>
        </a:p>
      </dgm:t>
    </dgm:pt>
    <dgm:pt modelId="{96389145-CB02-4F85-86BA-317E19BD68EF}">
      <dgm:prSet phldrT="[Text]" custT="1"/>
      <dgm:spPr/>
      <dgm:t>
        <a:bodyPr/>
        <a:lstStyle/>
        <a:p>
          <a:r>
            <a:rPr lang="en-US" sz="2000" b="1" dirty="0" smtClean="0">
              <a:solidFill>
                <a:srgbClr val="FF0000"/>
              </a:solidFill>
              <a:latin typeface="+mj-lt"/>
            </a:rPr>
            <a:t>DAILY CALORIE REQUIREMENT</a:t>
          </a:r>
          <a:endParaRPr lang="en-US" sz="2000" b="1" dirty="0">
            <a:solidFill>
              <a:srgbClr val="FF0000"/>
            </a:solidFill>
            <a:latin typeface="+mj-lt"/>
          </a:endParaRPr>
        </a:p>
      </dgm:t>
    </dgm:pt>
    <dgm:pt modelId="{8B22DEC1-F517-49AC-A8B0-E279970FDC38}" type="parTrans" cxnId="{73516455-2E64-4F3C-811B-287E1EB9D7F3}">
      <dgm:prSet/>
      <dgm:spPr/>
      <dgm:t>
        <a:bodyPr/>
        <a:lstStyle/>
        <a:p>
          <a:endParaRPr lang="en-US"/>
        </a:p>
      </dgm:t>
    </dgm:pt>
    <dgm:pt modelId="{5A47470C-8C94-4AA1-AA9E-AA562481EFA2}" type="sibTrans" cxnId="{73516455-2E64-4F3C-811B-287E1EB9D7F3}">
      <dgm:prSet/>
      <dgm:spPr/>
      <dgm:t>
        <a:bodyPr/>
        <a:lstStyle/>
        <a:p>
          <a:endParaRPr lang="en-US"/>
        </a:p>
      </dgm:t>
    </dgm:pt>
    <dgm:pt modelId="{C670C204-1683-47B9-8BCC-F251061F19F3}">
      <dgm:prSet phldrT="[Text]" custT="1"/>
      <dgm:spPr/>
      <dgm:t>
        <a:bodyPr/>
        <a:lstStyle/>
        <a:p>
          <a:r>
            <a:rPr lang="en-US" sz="2800" dirty="0" smtClean="0"/>
            <a:t>20-25 </a:t>
          </a:r>
          <a:r>
            <a:rPr lang="en-US" sz="2800" dirty="0" err="1" smtClean="0"/>
            <a:t>Kcals</a:t>
          </a:r>
          <a:r>
            <a:rPr lang="en-US" sz="2800" dirty="0" smtClean="0"/>
            <a:t>/kg of IBW</a:t>
          </a:r>
          <a:endParaRPr lang="en-US" sz="2800" dirty="0"/>
        </a:p>
      </dgm:t>
    </dgm:pt>
    <dgm:pt modelId="{9EF37BAA-CB99-46CB-8B85-866F80FE9778}" type="parTrans" cxnId="{B8F711E7-34D4-442C-BF3C-6C5C84334BFE}">
      <dgm:prSet/>
      <dgm:spPr/>
      <dgm:t>
        <a:bodyPr/>
        <a:lstStyle/>
        <a:p>
          <a:endParaRPr lang="en-US"/>
        </a:p>
      </dgm:t>
    </dgm:pt>
    <dgm:pt modelId="{24948912-8E92-4226-96C0-49F70A0763DD}" type="sibTrans" cxnId="{B8F711E7-34D4-442C-BF3C-6C5C84334BFE}">
      <dgm:prSet/>
      <dgm:spPr/>
      <dgm:t>
        <a:bodyPr/>
        <a:lstStyle/>
        <a:p>
          <a:endParaRPr lang="en-US"/>
        </a:p>
      </dgm:t>
    </dgm:pt>
    <dgm:pt modelId="{1D65A062-46A1-4138-8EF9-7ED268F37DF7}">
      <dgm:prSet phldrT="[Text]" custT="1"/>
      <dgm:spPr/>
      <dgm:t>
        <a:bodyPr/>
        <a:lstStyle/>
        <a:p>
          <a:r>
            <a:rPr lang="en-US" sz="3200" dirty="0" smtClean="0"/>
            <a:t>26-30 </a:t>
          </a:r>
          <a:r>
            <a:rPr lang="en-US" sz="3200" dirty="0" err="1" smtClean="0"/>
            <a:t>Kcals</a:t>
          </a:r>
          <a:r>
            <a:rPr lang="en-US" sz="3200" dirty="0" smtClean="0"/>
            <a:t>/Kg of IBW</a:t>
          </a:r>
          <a:endParaRPr lang="en-US" sz="3200" dirty="0"/>
        </a:p>
      </dgm:t>
    </dgm:pt>
    <dgm:pt modelId="{9A1AEC33-81E6-4962-9F26-893AFD962EA6}" type="parTrans" cxnId="{9A394E58-F1AE-4885-85A9-69F1B4359F48}">
      <dgm:prSet/>
      <dgm:spPr/>
      <dgm:t>
        <a:bodyPr/>
        <a:lstStyle/>
        <a:p>
          <a:endParaRPr lang="en-US"/>
        </a:p>
      </dgm:t>
    </dgm:pt>
    <dgm:pt modelId="{FAF365A4-494B-47CD-B550-75BDFB3FCCFD}" type="sibTrans" cxnId="{9A394E58-F1AE-4885-85A9-69F1B4359F48}">
      <dgm:prSet/>
      <dgm:spPr/>
      <dgm:t>
        <a:bodyPr/>
        <a:lstStyle/>
        <a:p>
          <a:endParaRPr lang="en-US"/>
        </a:p>
      </dgm:t>
    </dgm:pt>
    <dgm:pt modelId="{ED64CA36-9CDA-45F2-A041-5C4823830EE1}">
      <dgm:prSet phldrT="[Text]" custT="1"/>
      <dgm:spPr/>
      <dgm:t>
        <a:bodyPr/>
        <a:lstStyle/>
        <a:p>
          <a:r>
            <a:rPr lang="en-US" sz="2800" dirty="0" smtClean="0"/>
            <a:t>Strenuous</a:t>
          </a:r>
          <a:endParaRPr lang="en-US" sz="2800" dirty="0"/>
        </a:p>
      </dgm:t>
    </dgm:pt>
    <dgm:pt modelId="{7B933419-B50C-46B5-9B6A-D7495ED9CBFB}" type="parTrans" cxnId="{A8912847-D60F-4967-9874-01ED39EF66B4}">
      <dgm:prSet/>
      <dgm:spPr/>
      <dgm:t>
        <a:bodyPr/>
        <a:lstStyle/>
        <a:p>
          <a:endParaRPr lang="en-US"/>
        </a:p>
      </dgm:t>
    </dgm:pt>
    <dgm:pt modelId="{967FF86F-D0F1-4584-A7EC-D336F13FF10A}" type="sibTrans" cxnId="{A8912847-D60F-4967-9874-01ED39EF66B4}">
      <dgm:prSet/>
      <dgm:spPr/>
      <dgm:t>
        <a:bodyPr/>
        <a:lstStyle/>
        <a:p>
          <a:endParaRPr lang="en-US"/>
        </a:p>
      </dgm:t>
    </dgm:pt>
    <dgm:pt modelId="{05BE76BB-7780-4948-AC6C-2C6E00AEAD58}">
      <dgm:prSet phldrT="[Text]" custT="1"/>
      <dgm:spPr/>
      <dgm:t>
        <a:bodyPr/>
        <a:lstStyle/>
        <a:p>
          <a:endParaRPr lang="en-US" sz="3200" dirty="0"/>
        </a:p>
      </dgm:t>
    </dgm:pt>
    <dgm:pt modelId="{0338CCBA-49C7-4595-AA19-553857F7F75B}" type="parTrans" cxnId="{D21A006A-1A37-4AB6-8982-86D84AF0B948}">
      <dgm:prSet/>
      <dgm:spPr/>
      <dgm:t>
        <a:bodyPr/>
        <a:lstStyle/>
        <a:p>
          <a:endParaRPr lang="en-US"/>
        </a:p>
      </dgm:t>
    </dgm:pt>
    <dgm:pt modelId="{5482BAFE-A77C-439E-A93A-E5950C31D386}" type="sibTrans" cxnId="{D21A006A-1A37-4AB6-8982-86D84AF0B948}">
      <dgm:prSet/>
      <dgm:spPr/>
      <dgm:t>
        <a:bodyPr/>
        <a:lstStyle/>
        <a:p>
          <a:endParaRPr lang="en-US"/>
        </a:p>
      </dgm:t>
    </dgm:pt>
    <dgm:pt modelId="{2BF93BF2-C7FA-4889-B175-EE0C95762DDC}">
      <dgm:prSet phldrT="[Text]" custT="1"/>
      <dgm:spPr/>
      <dgm:t>
        <a:bodyPr/>
        <a:lstStyle/>
        <a:p>
          <a:r>
            <a:rPr lang="en-US" sz="3200" dirty="0" smtClean="0"/>
            <a:t>31-35 </a:t>
          </a:r>
          <a:r>
            <a:rPr lang="en-US" sz="3200" dirty="0" err="1" smtClean="0"/>
            <a:t>Kcals</a:t>
          </a:r>
          <a:r>
            <a:rPr lang="en-US" sz="3200" dirty="0" smtClean="0"/>
            <a:t>/Kg of IBW</a:t>
          </a:r>
          <a:endParaRPr lang="en-US" sz="3200" dirty="0"/>
        </a:p>
      </dgm:t>
    </dgm:pt>
    <dgm:pt modelId="{AED90C14-0535-4A30-AEFA-88612EE5A7D0}" type="parTrans" cxnId="{9CDA08EF-2271-4991-A90B-C34F781DFAA9}">
      <dgm:prSet/>
      <dgm:spPr/>
      <dgm:t>
        <a:bodyPr/>
        <a:lstStyle/>
        <a:p>
          <a:endParaRPr lang="en-US"/>
        </a:p>
      </dgm:t>
    </dgm:pt>
    <dgm:pt modelId="{AC4D99E8-BAA4-44B4-965C-87BB0C890C46}" type="sibTrans" cxnId="{9CDA08EF-2271-4991-A90B-C34F781DFAA9}">
      <dgm:prSet/>
      <dgm:spPr/>
      <dgm:t>
        <a:bodyPr/>
        <a:lstStyle/>
        <a:p>
          <a:endParaRPr lang="en-US"/>
        </a:p>
      </dgm:t>
    </dgm:pt>
    <dgm:pt modelId="{1509C074-3E4E-49D9-96B5-E28E03D620CF}" type="pres">
      <dgm:prSet presAssocID="{B2543D5B-E4F8-4183-87B1-9D364460C995}" presName="Name0" presStyleCnt="0">
        <dgm:presLayoutVars>
          <dgm:dir/>
          <dgm:animLvl val="lvl"/>
          <dgm:resizeHandles val="exact"/>
        </dgm:presLayoutVars>
      </dgm:prSet>
      <dgm:spPr/>
      <dgm:t>
        <a:bodyPr/>
        <a:lstStyle/>
        <a:p>
          <a:endParaRPr lang="en-US"/>
        </a:p>
      </dgm:t>
    </dgm:pt>
    <dgm:pt modelId="{E7253500-10B6-4C95-B221-500DC6D0B71A}" type="pres">
      <dgm:prSet presAssocID="{0B65FF6E-C7BC-4C11-BF98-73DEB5433D0D}" presName="composite" presStyleCnt="0"/>
      <dgm:spPr/>
      <dgm:t>
        <a:bodyPr/>
        <a:lstStyle/>
        <a:p>
          <a:endParaRPr lang="en-US"/>
        </a:p>
      </dgm:t>
    </dgm:pt>
    <dgm:pt modelId="{1C20A92D-5536-4D8B-B810-33BED8694207}" type="pres">
      <dgm:prSet presAssocID="{0B65FF6E-C7BC-4C11-BF98-73DEB5433D0D}" presName="parTx" presStyleLbl="alignNode1" presStyleIdx="0" presStyleCnt="2">
        <dgm:presLayoutVars>
          <dgm:chMax val="0"/>
          <dgm:chPref val="0"/>
          <dgm:bulletEnabled val="1"/>
        </dgm:presLayoutVars>
      </dgm:prSet>
      <dgm:spPr/>
      <dgm:t>
        <a:bodyPr/>
        <a:lstStyle/>
        <a:p>
          <a:endParaRPr lang="en-US"/>
        </a:p>
      </dgm:t>
    </dgm:pt>
    <dgm:pt modelId="{EBCCBA5B-C781-40DB-A0AB-79A369AE98C6}" type="pres">
      <dgm:prSet presAssocID="{0B65FF6E-C7BC-4C11-BF98-73DEB5433D0D}" presName="desTx" presStyleLbl="alignAccFollowNode1" presStyleIdx="0" presStyleCnt="2" custLinFactNeighborX="-1" custLinFactNeighborY="-906">
        <dgm:presLayoutVars>
          <dgm:bulletEnabled val="1"/>
        </dgm:presLayoutVars>
      </dgm:prSet>
      <dgm:spPr/>
      <dgm:t>
        <a:bodyPr/>
        <a:lstStyle/>
        <a:p>
          <a:endParaRPr lang="en-US"/>
        </a:p>
      </dgm:t>
    </dgm:pt>
    <dgm:pt modelId="{F4D32ABD-725C-4112-AC03-2E610E93ADDE}" type="pres">
      <dgm:prSet presAssocID="{98859887-000E-4998-B185-AEF9356BFF29}" presName="space" presStyleCnt="0"/>
      <dgm:spPr/>
      <dgm:t>
        <a:bodyPr/>
        <a:lstStyle/>
        <a:p>
          <a:endParaRPr lang="en-US"/>
        </a:p>
      </dgm:t>
    </dgm:pt>
    <dgm:pt modelId="{B3D9F3A7-AB98-4300-84C9-1907BDF8A276}" type="pres">
      <dgm:prSet presAssocID="{96389145-CB02-4F85-86BA-317E19BD68EF}" presName="composite" presStyleCnt="0"/>
      <dgm:spPr/>
      <dgm:t>
        <a:bodyPr/>
        <a:lstStyle/>
        <a:p>
          <a:endParaRPr lang="en-US"/>
        </a:p>
      </dgm:t>
    </dgm:pt>
    <dgm:pt modelId="{AAE3FF61-CC60-4F93-9FB1-08DB7DFF76EB}" type="pres">
      <dgm:prSet presAssocID="{96389145-CB02-4F85-86BA-317E19BD68EF}" presName="parTx" presStyleLbl="alignNode1" presStyleIdx="1" presStyleCnt="2" custScaleX="115333">
        <dgm:presLayoutVars>
          <dgm:chMax val="0"/>
          <dgm:chPref val="0"/>
          <dgm:bulletEnabled val="1"/>
        </dgm:presLayoutVars>
      </dgm:prSet>
      <dgm:spPr/>
      <dgm:t>
        <a:bodyPr/>
        <a:lstStyle/>
        <a:p>
          <a:endParaRPr lang="en-US"/>
        </a:p>
      </dgm:t>
    </dgm:pt>
    <dgm:pt modelId="{A6085E52-E996-4F13-9992-A8E20ADBC965}" type="pres">
      <dgm:prSet presAssocID="{96389145-CB02-4F85-86BA-317E19BD68EF}" presName="desTx" presStyleLbl="alignAccFollowNode1" presStyleIdx="1" presStyleCnt="2" custScaleX="116851">
        <dgm:presLayoutVars>
          <dgm:bulletEnabled val="1"/>
        </dgm:presLayoutVars>
      </dgm:prSet>
      <dgm:spPr/>
      <dgm:t>
        <a:bodyPr/>
        <a:lstStyle/>
        <a:p>
          <a:endParaRPr lang="en-US"/>
        </a:p>
      </dgm:t>
    </dgm:pt>
  </dgm:ptLst>
  <dgm:cxnLst>
    <dgm:cxn modelId="{B8F711E7-34D4-442C-BF3C-6C5C84334BFE}" srcId="{96389145-CB02-4F85-86BA-317E19BD68EF}" destId="{C670C204-1683-47B9-8BCC-F251061F19F3}" srcOrd="0" destOrd="0" parTransId="{9EF37BAA-CB99-46CB-8B85-866F80FE9778}" sibTransId="{24948912-8E92-4226-96C0-49F70A0763DD}"/>
    <dgm:cxn modelId="{77FD2B02-7881-4A72-8E2A-6E08FD29868E}" type="presOf" srcId="{05BE76BB-7780-4948-AC6C-2C6E00AEAD58}" destId="{A6085E52-E996-4F13-9992-A8E20ADBC965}" srcOrd="0" destOrd="3" presId="urn:microsoft.com/office/officeart/2005/8/layout/hList1"/>
    <dgm:cxn modelId="{CD63BE33-B281-4CA5-8EEE-05A5057A8926}" type="presOf" srcId="{96389145-CB02-4F85-86BA-317E19BD68EF}" destId="{AAE3FF61-CC60-4F93-9FB1-08DB7DFF76EB}" srcOrd="0" destOrd="0" presId="urn:microsoft.com/office/officeart/2005/8/layout/hList1"/>
    <dgm:cxn modelId="{F368F6BF-79E8-4E17-9C93-81858A641B19}" type="presOf" srcId="{1C35C51A-410C-41BA-AC09-9B9D4187E46A}" destId="{EBCCBA5B-C781-40DB-A0AB-79A369AE98C6}" srcOrd="0" destOrd="0" presId="urn:microsoft.com/office/officeart/2005/8/layout/hList1"/>
    <dgm:cxn modelId="{D22C9235-0B62-4698-BD09-50E435C6238D}" srcId="{B2543D5B-E4F8-4183-87B1-9D364460C995}" destId="{0B65FF6E-C7BC-4C11-BF98-73DEB5433D0D}" srcOrd="0" destOrd="0" parTransId="{5D806943-BF8E-4BCD-8A54-A06A278C152F}" sibTransId="{98859887-000E-4998-B185-AEF9356BFF29}"/>
    <dgm:cxn modelId="{D6C8674B-EBFA-4BF8-9ABB-47F531483CF1}" type="presOf" srcId="{2BF93BF2-C7FA-4889-B175-EE0C95762DDC}" destId="{A6085E52-E996-4F13-9992-A8E20ADBC965}" srcOrd="0" destOrd="2" presId="urn:microsoft.com/office/officeart/2005/8/layout/hList1"/>
    <dgm:cxn modelId="{9A394E58-F1AE-4885-85A9-69F1B4359F48}" srcId="{96389145-CB02-4F85-86BA-317E19BD68EF}" destId="{1D65A062-46A1-4138-8EF9-7ED268F37DF7}" srcOrd="1" destOrd="0" parTransId="{9A1AEC33-81E6-4962-9F26-893AFD962EA6}" sibTransId="{FAF365A4-494B-47CD-B550-75BDFB3FCCFD}"/>
    <dgm:cxn modelId="{9CDA08EF-2271-4991-A90B-C34F781DFAA9}" srcId="{96389145-CB02-4F85-86BA-317E19BD68EF}" destId="{2BF93BF2-C7FA-4889-B175-EE0C95762DDC}" srcOrd="2" destOrd="0" parTransId="{AED90C14-0535-4A30-AEFA-88612EE5A7D0}" sibTransId="{AC4D99E8-BAA4-44B4-965C-87BB0C890C46}"/>
    <dgm:cxn modelId="{B0FE6759-C9C8-49BB-A58F-FE4CD5B318BD}" type="presOf" srcId="{ED64CA36-9CDA-45F2-A041-5C4823830EE1}" destId="{EBCCBA5B-C781-40DB-A0AB-79A369AE98C6}" srcOrd="0" destOrd="2" presId="urn:microsoft.com/office/officeart/2005/8/layout/hList1"/>
    <dgm:cxn modelId="{A263BF84-5C35-46FE-8B5C-B2553B567901}" srcId="{0B65FF6E-C7BC-4C11-BF98-73DEB5433D0D}" destId="{1C35C51A-410C-41BA-AC09-9B9D4187E46A}" srcOrd="0" destOrd="0" parTransId="{7DAE44A3-005B-4CA1-A2B9-28C578F7F0BF}" sibTransId="{2D6CDEDB-C3A2-4560-BE2E-75DEF5B8E280}"/>
    <dgm:cxn modelId="{A49E0EEB-DBDF-44A3-A7F1-DD15D4363DEA}" type="presOf" srcId="{0B65FF6E-C7BC-4C11-BF98-73DEB5433D0D}" destId="{1C20A92D-5536-4D8B-B810-33BED8694207}" srcOrd="0" destOrd="0" presId="urn:microsoft.com/office/officeart/2005/8/layout/hList1"/>
    <dgm:cxn modelId="{2587F6C6-DE5B-4DE4-8274-CC3E7D7D0241}" type="presOf" srcId="{F231B39F-2B57-4077-AD3E-A8A1D250176E}" destId="{EBCCBA5B-C781-40DB-A0AB-79A369AE98C6}" srcOrd="0" destOrd="1" presId="urn:microsoft.com/office/officeart/2005/8/layout/hList1"/>
    <dgm:cxn modelId="{346D9F6D-69CE-4FDC-9AA6-6362D6777382}" type="presOf" srcId="{1D65A062-46A1-4138-8EF9-7ED268F37DF7}" destId="{A6085E52-E996-4F13-9992-A8E20ADBC965}" srcOrd="0" destOrd="1" presId="urn:microsoft.com/office/officeart/2005/8/layout/hList1"/>
    <dgm:cxn modelId="{AF4E7C22-8144-4566-933B-0E53571F6D26}" type="presOf" srcId="{C670C204-1683-47B9-8BCC-F251061F19F3}" destId="{A6085E52-E996-4F13-9992-A8E20ADBC965}" srcOrd="0" destOrd="0" presId="urn:microsoft.com/office/officeart/2005/8/layout/hList1"/>
    <dgm:cxn modelId="{A8912847-D60F-4967-9874-01ED39EF66B4}" srcId="{0B65FF6E-C7BC-4C11-BF98-73DEB5433D0D}" destId="{ED64CA36-9CDA-45F2-A041-5C4823830EE1}" srcOrd="2" destOrd="0" parTransId="{7B933419-B50C-46B5-9B6A-D7495ED9CBFB}" sibTransId="{967FF86F-D0F1-4584-A7EC-D336F13FF10A}"/>
    <dgm:cxn modelId="{64025A53-CED1-4B59-A1AA-245B239913E9}" srcId="{0B65FF6E-C7BC-4C11-BF98-73DEB5433D0D}" destId="{F231B39F-2B57-4077-AD3E-A8A1D250176E}" srcOrd="1" destOrd="0" parTransId="{E5FD4B2C-609D-455E-80E0-FE674BFA242F}" sibTransId="{A510E023-27F1-469B-B802-4BEF9F85669C}"/>
    <dgm:cxn modelId="{73516455-2E64-4F3C-811B-287E1EB9D7F3}" srcId="{B2543D5B-E4F8-4183-87B1-9D364460C995}" destId="{96389145-CB02-4F85-86BA-317E19BD68EF}" srcOrd="1" destOrd="0" parTransId="{8B22DEC1-F517-49AC-A8B0-E279970FDC38}" sibTransId="{5A47470C-8C94-4AA1-AA9E-AA562481EFA2}"/>
    <dgm:cxn modelId="{E052AD0D-74F9-409C-8701-DF0834F5EDA5}" type="presOf" srcId="{B2543D5B-E4F8-4183-87B1-9D364460C995}" destId="{1509C074-3E4E-49D9-96B5-E28E03D620CF}" srcOrd="0" destOrd="0" presId="urn:microsoft.com/office/officeart/2005/8/layout/hList1"/>
    <dgm:cxn modelId="{D21A006A-1A37-4AB6-8982-86D84AF0B948}" srcId="{96389145-CB02-4F85-86BA-317E19BD68EF}" destId="{05BE76BB-7780-4948-AC6C-2C6E00AEAD58}" srcOrd="3" destOrd="0" parTransId="{0338CCBA-49C7-4595-AA19-553857F7F75B}" sibTransId="{5482BAFE-A77C-439E-A93A-E5950C31D386}"/>
    <dgm:cxn modelId="{C97A5661-D9E1-4078-A935-F839ECD5C394}" type="presParOf" srcId="{1509C074-3E4E-49D9-96B5-E28E03D620CF}" destId="{E7253500-10B6-4C95-B221-500DC6D0B71A}" srcOrd="0" destOrd="0" presId="urn:microsoft.com/office/officeart/2005/8/layout/hList1"/>
    <dgm:cxn modelId="{1B54AC9F-806F-4063-ACAD-5CB473A25CB4}" type="presParOf" srcId="{E7253500-10B6-4C95-B221-500DC6D0B71A}" destId="{1C20A92D-5536-4D8B-B810-33BED8694207}" srcOrd="0" destOrd="0" presId="urn:microsoft.com/office/officeart/2005/8/layout/hList1"/>
    <dgm:cxn modelId="{ABBE0995-4747-4215-9A94-FCBF0204BC5B}" type="presParOf" srcId="{E7253500-10B6-4C95-B221-500DC6D0B71A}" destId="{EBCCBA5B-C781-40DB-A0AB-79A369AE98C6}" srcOrd="1" destOrd="0" presId="urn:microsoft.com/office/officeart/2005/8/layout/hList1"/>
    <dgm:cxn modelId="{90242C69-867F-4AA7-92B3-18E9A1AFDF4C}" type="presParOf" srcId="{1509C074-3E4E-49D9-96B5-E28E03D620CF}" destId="{F4D32ABD-725C-4112-AC03-2E610E93ADDE}" srcOrd="1" destOrd="0" presId="urn:microsoft.com/office/officeart/2005/8/layout/hList1"/>
    <dgm:cxn modelId="{7E39D6EA-DACF-47DA-8D9D-2FEF98D7C485}" type="presParOf" srcId="{1509C074-3E4E-49D9-96B5-E28E03D620CF}" destId="{B3D9F3A7-AB98-4300-84C9-1907BDF8A276}" srcOrd="2" destOrd="0" presId="urn:microsoft.com/office/officeart/2005/8/layout/hList1"/>
    <dgm:cxn modelId="{E4F80DA0-748F-4DC7-9DE6-81D5AAAB9D4F}" type="presParOf" srcId="{B3D9F3A7-AB98-4300-84C9-1907BDF8A276}" destId="{AAE3FF61-CC60-4F93-9FB1-08DB7DFF76EB}" srcOrd="0" destOrd="0" presId="urn:microsoft.com/office/officeart/2005/8/layout/hList1"/>
    <dgm:cxn modelId="{4AC6DA33-AB3C-4C70-B58D-210A6F220A28}" type="presParOf" srcId="{B3D9F3A7-AB98-4300-84C9-1907BDF8A276}" destId="{A6085E52-E996-4F13-9992-A8E20ADBC965}"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4D96B-9846-45C3-9F70-09307450ACBC}" type="datetimeFigureOut">
              <a:rPr lang="en-US" smtClean="0"/>
              <a:pPr/>
              <a:t>6/14/2016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95601-B133-42E6-80CC-CB2EBF5C6D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95601-B133-42E6-80CC-CB2EBF5C6D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5F343-FAD2-491C-8939-FF4082785057}" type="slidenum">
              <a:rPr lang="en-GB"/>
              <a:pPr fontAlgn="base">
                <a:spcBef>
                  <a:spcPct val="0"/>
                </a:spcBef>
                <a:spcAft>
                  <a:spcPct val="0"/>
                </a:spcAft>
              </a:pPr>
              <a:t>31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0D8F66-F127-458C-A36A-A96E272843BB}" type="slidenum">
              <a:rPr lang="en-GB"/>
              <a:pPr fontAlgn="base">
                <a:spcBef>
                  <a:spcPct val="0"/>
                </a:spcBef>
                <a:spcAft>
                  <a:spcPct val="0"/>
                </a:spcAft>
              </a:pPr>
              <a:t>32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92582C-ECD1-4219-8F45-891A38016F35}" type="slidenum">
              <a:rPr lang="en-GB"/>
              <a:pPr fontAlgn="base">
                <a:spcBef>
                  <a:spcPct val="0"/>
                </a:spcBef>
                <a:spcAft>
                  <a:spcPct val="0"/>
                </a:spcAft>
              </a:pPr>
              <a:t>33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48CAD-C260-4A8E-8676-F1B083AD84D7}" type="slidenum">
              <a:rPr lang="en-GB"/>
              <a:pPr/>
              <a:t>35</a:t>
            </a:fld>
            <a:endParaRPr lang="en-GB"/>
          </a:p>
        </p:txBody>
      </p:sp>
      <p:sp>
        <p:nvSpPr>
          <p:cNvPr id="945154" name="Rectangle 2"/>
          <p:cNvSpPr>
            <a:spLocks noGrp="1" noRot="1" noChangeAspect="1" noChangeArrowheads="1" noTextEdit="1"/>
          </p:cNvSpPr>
          <p:nvPr>
            <p:ph type="sldImg"/>
          </p:nvPr>
        </p:nvSpPr>
        <p:spPr>
          <a:xfrm>
            <a:off x="1143000" y="685800"/>
            <a:ext cx="4572000" cy="3429000"/>
          </a:xfrm>
          <a:ln/>
        </p:spPr>
      </p:sp>
      <p:sp>
        <p:nvSpPr>
          <p:cNvPr id="945155" name="Rectangle 3"/>
          <p:cNvSpPr>
            <a:spLocks noGrp="1" noChangeArrowheads="1"/>
          </p:cNvSpPr>
          <p:nvPr>
            <p:ph type="body" idx="1"/>
          </p:nvPr>
        </p:nvSpPr>
        <p:spPr/>
        <p:txBody>
          <a:bodyPr/>
          <a:lstStyle/>
          <a:p>
            <a:pPr eaLnBrk="0" hangingPunct="0">
              <a:spcBef>
                <a:spcPct val="0"/>
              </a:spcBef>
            </a:pPr>
            <a:r>
              <a:rPr lang="en-US" sz="1400">
                <a:latin typeface="Verdana" pitchFamily="34" charset="0"/>
              </a:rPr>
              <a:t>From the IDF Publication: ‘Diabetes and Obesity’, p.9 and p.17–18 </a:t>
            </a:r>
          </a:p>
          <a:p>
            <a:pPr eaLnBrk="0" hangingPunct="0">
              <a:spcBef>
                <a:spcPct val="0"/>
              </a:spcBef>
            </a:pPr>
            <a:endParaRPr lang="en-US" sz="1400">
              <a:latin typeface="Verdana" pitchFamily="34" charset="0"/>
            </a:endParaRP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B09E6-FD24-4DFB-B99C-11A48C803BD0}" type="slidenum">
              <a:rPr lang="en-GB"/>
              <a:pPr fontAlgn="base">
                <a:spcBef>
                  <a:spcPct val="0"/>
                </a:spcBef>
                <a:spcAft>
                  <a:spcPct val="0"/>
                </a:spcAft>
              </a:pPr>
              <a:t>36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C6B09-B55B-4A0D-A96A-F34AA1217704}" type="slidenum">
              <a:rPr lang="en-GB"/>
              <a:pPr fontAlgn="base">
                <a:spcBef>
                  <a:spcPct val="0"/>
                </a:spcBef>
                <a:spcAft>
                  <a:spcPct val="0"/>
                </a:spcAft>
              </a:pPr>
              <a:t>40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33927-2361-4B2D-A535-937EE9787A9B}" type="slidenum">
              <a:rPr lang="en-GB"/>
              <a:pPr fontAlgn="base">
                <a:spcBef>
                  <a:spcPct val="0"/>
                </a:spcBef>
                <a:spcAft>
                  <a:spcPct val="0"/>
                </a:spcAft>
              </a:pPr>
              <a:t>41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EFE6C-A217-429E-B150-FD2B3F920A17}" type="slidenum">
              <a:rPr lang="en-GB"/>
              <a:pPr fontAlgn="base">
                <a:spcBef>
                  <a:spcPct val="0"/>
                </a:spcBef>
                <a:spcAft>
                  <a:spcPct val="0"/>
                </a:spcAft>
              </a:pPr>
              <a:t>42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0ECC0-BAE8-45C7-8B1D-CEB57EE58325}" type="slidenum">
              <a:rPr lang="en-GB"/>
              <a:pPr fontAlgn="base">
                <a:spcBef>
                  <a:spcPct val="0"/>
                </a:spcBef>
                <a:spcAft>
                  <a:spcPct val="0"/>
                </a:spcAft>
              </a:pPr>
              <a:t>43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DC6E9D-7CFE-401E-BF97-841812A32930}" type="slidenum">
              <a:rPr lang="en-GB"/>
              <a:pPr fontAlgn="base">
                <a:spcBef>
                  <a:spcPct val="0"/>
                </a:spcBef>
                <a:spcAft>
                  <a:spcPct val="0"/>
                </a:spcAft>
              </a:pPr>
              <a:t>44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C9964-C8D4-48DF-B0C8-B82EB58F32F2}" type="slidenum">
              <a:rPr lang="en-GB"/>
              <a:pPr/>
              <a:t>9</a:t>
            </a:fld>
            <a:endParaRPr lang="en-GB"/>
          </a:p>
        </p:txBody>
      </p:sp>
      <p:sp>
        <p:nvSpPr>
          <p:cNvPr id="921602" name="Rectangle 2"/>
          <p:cNvSpPr>
            <a:spLocks noGrp="1" noRot="1" noChangeAspect="1" noChangeArrowheads="1" noTextEdit="1"/>
          </p:cNvSpPr>
          <p:nvPr>
            <p:ph type="sldImg"/>
          </p:nvPr>
        </p:nvSpPr>
        <p:spPr>
          <a:xfrm>
            <a:off x="1143000" y="685800"/>
            <a:ext cx="4572000" cy="3429000"/>
          </a:xfrm>
          <a:ln/>
        </p:spPr>
      </p:sp>
      <p:sp>
        <p:nvSpPr>
          <p:cNvPr id="921603" name="Rectangle 3"/>
          <p:cNvSpPr>
            <a:spLocks noGrp="1" noChangeArrowheads="1"/>
          </p:cNvSpPr>
          <p:nvPr>
            <p:ph type="body" idx="1"/>
          </p:nvPr>
        </p:nvSpPr>
        <p:spPr/>
        <p:txBody>
          <a:bodyPr/>
          <a:lstStyle/>
          <a:p>
            <a:r>
              <a:rPr lang="en-GB" sz="1400">
                <a:latin typeface="Verdana" pitchFamily="34" charset="0"/>
              </a:rPr>
              <a:t>While some risk factors are fixed (such as age, gender and genetic background), many others are modifiable. The more risk factors a person has, the greater their likelihood of developing type 2 diabetes. Given that risk factors often occur together, all should be treated to gain the most benefit in terms of reducing type 2 diabetes. </a:t>
            </a:r>
          </a:p>
          <a:p>
            <a:endParaRPr lang="en-GB" sz="1400">
              <a:latin typeface="Verdana" pitchFamily="34" charset="0"/>
            </a:endParaRPr>
          </a:p>
          <a:p>
            <a:endParaRPr lang="en-GB" sz="1400">
              <a:latin typeface="Verdana" pitchFamily="34" charset="0"/>
            </a:endParaRPr>
          </a:p>
          <a:p>
            <a:r>
              <a:rPr lang="en-GB" sz="1400">
                <a:latin typeface="Verdana" pitchFamily="34" charset="0"/>
              </a:rPr>
              <a:t>Modified from the IDF publication: ‘Diabetes and Obesity’, p.12; and ‘Time to Act’, p.53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A99D3-6D03-49B9-891A-34BCCBD260E8}" type="slidenum">
              <a:rPr lang="en-GB"/>
              <a:pPr fontAlgn="base">
                <a:spcBef>
                  <a:spcPct val="0"/>
                </a:spcBef>
                <a:spcAft>
                  <a:spcPct val="0"/>
                </a:spcAft>
              </a:pPr>
              <a:t>45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3B68C0-BE63-403F-9EE1-1AB258B14E90}" type="slidenum">
              <a:rPr lang="en-GB"/>
              <a:pPr fontAlgn="base">
                <a:spcBef>
                  <a:spcPct val="0"/>
                </a:spcBef>
                <a:spcAft>
                  <a:spcPct val="0"/>
                </a:spcAft>
              </a:pPr>
              <a:t>46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E4171-B336-42F6-A5E5-B6234788EAAC}" type="slidenum">
              <a:rPr lang="en-GB"/>
              <a:pPr fontAlgn="base">
                <a:spcBef>
                  <a:spcPct val="0"/>
                </a:spcBef>
                <a:spcAft>
                  <a:spcPct val="0"/>
                </a:spcAft>
              </a:pPr>
              <a:t>51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0B74AD-F3FB-4942-B7D3-9DDD545F1C01}" type="slidenum">
              <a:rPr lang="en-GB"/>
              <a:pPr fontAlgn="base">
                <a:spcBef>
                  <a:spcPct val="0"/>
                </a:spcBef>
                <a:spcAft>
                  <a:spcPct val="0"/>
                </a:spcAft>
              </a:pPr>
              <a:t>52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420390-BF13-4CFD-AAB5-3952E987D916}" type="slidenum">
              <a:rPr lang="en-GB"/>
              <a:pPr fontAlgn="base">
                <a:spcBef>
                  <a:spcPct val="0"/>
                </a:spcBef>
                <a:spcAft>
                  <a:spcPct val="0"/>
                </a:spcAft>
              </a:pPr>
              <a:t>55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2EDB3-0516-49AA-9647-CD8D13E1C1C3}" type="slidenum">
              <a:rPr lang="en-GB"/>
              <a:pPr/>
              <a:t>70</a:t>
            </a:fld>
            <a:endParaRPr lang="en-GB"/>
          </a:p>
        </p:txBody>
      </p:sp>
      <p:sp>
        <p:nvSpPr>
          <p:cNvPr id="913410" name="Rectangle 2"/>
          <p:cNvSpPr>
            <a:spLocks noGrp="1" noRot="1" noChangeAspect="1" noChangeArrowheads="1" noTextEdit="1"/>
          </p:cNvSpPr>
          <p:nvPr>
            <p:ph type="sldImg"/>
          </p:nvPr>
        </p:nvSpPr>
        <p:spPr>
          <a:xfrm>
            <a:off x="1143000" y="685800"/>
            <a:ext cx="4572000" cy="3429000"/>
          </a:xfrm>
          <a:ln/>
        </p:spPr>
      </p:sp>
      <p:sp>
        <p:nvSpPr>
          <p:cNvPr id="913411" name="Rectangle 3"/>
          <p:cNvSpPr>
            <a:spLocks noGrp="1" noChangeArrowheads="1"/>
          </p:cNvSpPr>
          <p:nvPr>
            <p:ph type="body" idx="1"/>
          </p:nvPr>
        </p:nvSpPr>
        <p:spPr/>
        <p:txBody>
          <a:bodyPr/>
          <a:lstStyle/>
          <a:p>
            <a:r>
              <a:rPr lang="en-GB" sz="1400">
                <a:latin typeface="Verdana" pitchFamily="34" charset="0"/>
              </a:rPr>
              <a:t>Modified from the IDF publication: ‘Cost Effective Approaches to Diabetes Care and Prevention’, p. 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5A25F-2160-40BD-AD41-4F66B2793810}" type="slidenum">
              <a:rPr lang="en-GB"/>
              <a:pPr/>
              <a:t>76</a:t>
            </a:fld>
            <a:endParaRPr lang="en-GB"/>
          </a:p>
        </p:txBody>
      </p:sp>
      <p:sp>
        <p:nvSpPr>
          <p:cNvPr id="915458" name="Rectangle 2"/>
          <p:cNvSpPr>
            <a:spLocks noGrp="1" noRot="1" noChangeAspect="1" noChangeArrowheads="1" noTextEdit="1"/>
          </p:cNvSpPr>
          <p:nvPr>
            <p:ph type="sldImg"/>
          </p:nvPr>
        </p:nvSpPr>
        <p:spPr>
          <a:xfrm>
            <a:off x="1143000" y="685800"/>
            <a:ext cx="4572000" cy="3429000"/>
          </a:xfrm>
          <a:ln/>
        </p:spPr>
      </p:sp>
      <p:sp>
        <p:nvSpPr>
          <p:cNvPr id="915459" name="Rectangle 3"/>
          <p:cNvSpPr>
            <a:spLocks noGrp="1" noChangeArrowheads="1"/>
          </p:cNvSpPr>
          <p:nvPr>
            <p:ph type="body" idx="1"/>
          </p:nvPr>
        </p:nvSpPr>
        <p:spPr/>
        <p:txBody>
          <a:bodyPr/>
          <a:lstStyle/>
          <a:p>
            <a:r>
              <a:rPr lang="en-GB" sz="1400">
                <a:latin typeface="Verdana" pitchFamily="34" charset="0"/>
              </a:rPr>
              <a:t>From the IDF publication: ‘Cost Effective Approaches to Diabetes Care and Prevention’, p.10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E5F087-1197-4B5D-AF61-C44DDF17078F}" type="slidenum">
              <a:rPr lang="en-GB"/>
              <a:pPr fontAlgn="base">
                <a:spcBef>
                  <a:spcPct val="0"/>
                </a:spcBef>
                <a:spcAft>
                  <a:spcPct val="0"/>
                </a:spcAft>
              </a:pPr>
              <a:t>80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17DAE-F0F0-4014-B069-29577BE34B5C}" type="slidenum">
              <a:rPr lang="en-GB"/>
              <a:pPr fontAlgn="base">
                <a:spcBef>
                  <a:spcPct val="0"/>
                </a:spcBef>
                <a:spcAft>
                  <a:spcPct val="0"/>
                </a:spcAft>
              </a:pPr>
              <a:t>81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4391DA-AF3C-4FA6-9D77-E417A25B94B2}" type="slidenum">
              <a:rPr lang="en-GB"/>
              <a:pPr fontAlgn="base">
                <a:spcBef>
                  <a:spcPct val="0"/>
                </a:spcBef>
                <a:spcAft>
                  <a:spcPct val="0"/>
                </a:spcAft>
              </a:pPr>
              <a:t>82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7B3C4B-DF90-4E41-9429-54AAA8E52A65}" type="slidenum">
              <a:rPr lang="en-GB"/>
              <a:pPr fontAlgn="base">
                <a:spcBef>
                  <a:spcPct val="0"/>
                </a:spcBef>
                <a:spcAft>
                  <a:spcPct val="0"/>
                </a:spcAft>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6C65A-B64B-4030-BCCC-96457887C4EB}" type="slidenum">
              <a:rPr lang="en-GB"/>
              <a:pPr fontAlgn="base">
                <a:spcBef>
                  <a:spcPct val="0"/>
                </a:spcBef>
                <a:spcAft>
                  <a:spcPct val="0"/>
                </a:spcAft>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CA12A7-5831-4895-B104-35AC69EAF417}" type="slidenum">
              <a:rPr lang="en-GB"/>
              <a:pPr fontAlgn="base">
                <a:spcBef>
                  <a:spcPct val="0"/>
                </a:spcBef>
                <a:spcAft>
                  <a:spcPct val="0"/>
                </a:spcAft>
              </a:pPr>
              <a:t>21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E4BBF-4837-427E-9E84-752E04727D88}" type="slidenum">
              <a:rPr lang="en-GB"/>
              <a:pPr fontAlgn="base">
                <a:spcBef>
                  <a:spcPct val="0"/>
                </a:spcBef>
                <a:spcAft>
                  <a:spcPct val="0"/>
                </a:spcAft>
              </a:pPr>
              <a:t>25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32A912-F888-47AB-A731-829BF7590203}" type="slidenum">
              <a:rPr lang="en-GB"/>
              <a:pPr fontAlgn="base">
                <a:spcBef>
                  <a:spcPct val="0"/>
                </a:spcBef>
                <a:spcAft>
                  <a:spcPct val="0"/>
                </a:spcAft>
              </a:pPr>
              <a:t>26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67FD0-9EB5-44BE-A5AB-537AD2E79FE4}" type="slidenum">
              <a:rPr lang="en-GB"/>
              <a:pPr fontAlgn="base">
                <a:spcBef>
                  <a:spcPct val="0"/>
                </a:spcBef>
                <a:spcAft>
                  <a:spcPct val="0"/>
                </a:spcAft>
              </a:pPr>
              <a:t>27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C35B1D-258E-40CF-94E8-D3219738A1CA}" type="slidenum">
              <a:rPr lang="en-GB"/>
              <a:pPr fontAlgn="base">
                <a:spcBef>
                  <a:spcPct val="0"/>
                </a:spcBef>
                <a:spcAft>
                  <a:spcPct val="0"/>
                </a:spcAft>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B7729A3-9532-4AEE-90DF-4E4FD82C07EE}" type="datetimeFigureOut">
              <a:rPr lang="en-US" smtClean="0"/>
              <a:pPr/>
              <a:t>6/14/2016</a:t>
            </a:fld>
            <a:endParaRPr lang="en-US"/>
          </a:p>
        </p:txBody>
      </p:sp>
      <p:sp>
        <p:nvSpPr>
          <p:cNvPr id="16" name="Slide Number Placeholder 15"/>
          <p:cNvSpPr>
            <a:spLocks noGrp="1"/>
          </p:cNvSpPr>
          <p:nvPr>
            <p:ph type="sldNum" sz="quarter" idx="11"/>
          </p:nvPr>
        </p:nvSpPr>
        <p:spPr/>
        <p:txBody>
          <a:bodyPr/>
          <a:lstStyle/>
          <a:p>
            <a:fld id="{88C480E8-92F5-4CF8-A2C2-DF6FC0E9C2A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B7729A3-9532-4AEE-90DF-4E4FD82C07EE}" type="datetimeFigureOut">
              <a:rPr lang="en-US" smtClean="0"/>
              <a:pPr/>
              <a:t>6/14/2016</a:t>
            </a:fld>
            <a:endParaRPr lang="en-US"/>
          </a:p>
        </p:txBody>
      </p:sp>
      <p:sp>
        <p:nvSpPr>
          <p:cNvPr id="15" name="Slide Number Placeholder 14"/>
          <p:cNvSpPr>
            <a:spLocks noGrp="1"/>
          </p:cNvSpPr>
          <p:nvPr>
            <p:ph type="sldNum" sz="quarter" idx="15"/>
          </p:nvPr>
        </p:nvSpPr>
        <p:spPr/>
        <p:txBody>
          <a:bodyPr/>
          <a:lstStyle>
            <a:lvl1pPr algn="ctr">
              <a:defRPr/>
            </a:lvl1pPr>
          </a:lstStyle>
          <a:p>
            <a:fld id="{88C480E8-92F5-4CF8-A2C2-DF6FC0E9C2A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7729A3-9532-4AEE-90DF-4E4FD82C07EE}"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480E8-92F5-4CF8-A2C2-DF6FC0E9C2A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8C480E8-92F5-4CF8-A2C2-DF6FC0E9C2A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B7729A3-9532-4AEE-90DF-4E4FD82C07EE}" type="datetimeFigureOut">
              <a:rPr lang="en-US" smtClean="0"/>
              <a:pPr/>
              <a:t>6/14/2016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7729A3-9532-4AEE-90DF-4E4FD82C07EE}" type="datetimeFigureOut">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480E8-92F5-4CF8-A2C2-DF6FC0E9C2A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729A3-9532-4AEE-90DF-4E4FD82C07EE}"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B7729A3-9532-4AEE-90DF-4E4FD82C07EE}" type="datetimeFigureOut">
              <a:rPr lang="en-US" smtClean="0"/>
              <a:pPr/>
              <a:t>6/14/2016</a:t>
            </a:fld>
            <a:endParaRPr lang="en-US"/>
          </a:p>
        </p:txBody>
      </p:sp>
      <p:sp>
        <p:nvSpPr>
          <p:cNvPr id="9" name="Slide Number Placeholder 8"/>
          <p:cNvSpPr>
            <a:spLocks noGrp="1"/>
          </p:cNvSpPr>
          <p:nvPr>
            <p:ph type="sldNum" sz="quarter" idx="15"/>
          </p:nvPr>
        </p:nvSpPr>
        <p:spPr/>
        <p:txBody>
          <a:bodyPr/>
          <a:lstStyle/>
          <a:p>
            <a:fld id="{88C480E8-92F5-4CF8-A2C2-DF6FC0E9C2A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B7729A3-9532-4AEE-90DF-4E4FD82C07EE}" type="datetimeFigureOut">
              <a:rPr lang="en-US" smtClean="0"/>
              <a:pPr/>
              <a:t>6/14/2016</a:t>
            </a:fld>
            <a:endParaRPr lang="en-US"/>
          </a:p>
        </p:txBody>
      </p:sp>
      <p:sp>
        <p:nvSpPr>
          <p:cNvPr id="9" name="Slide Number Placeholder 8"/>
          <p:cNvSpPr>
            <a:spLocks noGrp="1"/>
          </p:cNvSpPr>
          <p:nvPr>
            <p:ph type="sldNum" sz="quarter" idx="11"/>
          </p:nvPr>
        </p:nvSpPr>
        <p:spPr/>
        <p:txBody>
          <a:bodyPr/>
          <a:lstStyle/>
          <a:p>
            <a:fld id="{88C480E8-92F5-4CF8-A2C2-DF6FC0E9C2A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7729A3-9532-4AEE-90DF-4E4FD82C07EE}"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480E8-92F5-4CF8-A2C2-DF6FC0E9C2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7729A3-9532-4AEE-90DF-4E4FD82C07EE}"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B7729A3-9532-4AEE-90DF-4E4FD82C07EE}" type="datetimeFigureOut">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7729A3-9532-4AEE-90DF-4E4FD82C07EE}" type="datetimeFigureOut">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729A3-9532-4AEE-90DF-4E4FD82C07EE}"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480E8-92F5-4CF8-A2C2-DF6FC0E9C2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7729A3-9532-4AEE-90DF-4E4FD82C07EE}"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480E8-92F5-4CF8-A2C2-DF6FC0E9C2A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B7729A3-9532-4AEE-90DF-4E4FD82C07EE}" type="datetimeFigureOut">
              <a:rPr lang="en-US" smtClean="0"/>
              <a:pPr/>
              <a:t>6/14/2016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8C480E8-92F5-4CF8-A2C2-DF6FC0E9C2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B7729A3-9532-4AEE-90DF-4E4FD82C07EE}" type="datetimeFigureOut">
              <a:rPr lang="en-US" smtClean="0"/>
              <a:pPr/>
              <a:t>6/14/2016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8C480E8-92F5-4CF8-A2C2-DF6FC0E9C2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B7729A3-9532-4AEE-90DF-4E4FD82C07EE}" type="datetimeFigureOut">
              <a:rPr lang="en-US" smtClean="0"/>
              <a:pPr/>
              <a:t>6/14/2016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8C480E8-92F5-4CF8-A2C2-DF6FC0E9C2A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85801"/>
          <a:ext cx="83058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590800"/>
            <a:ext cx="8458200" cy="9144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defRPr/>
            </a:pP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r>
            <a:br>
              <a:rPr lang="en-GB" b="1" spc="0" dirty="0" smtClean="0">
                <a:ln w="11430"/>
                <a:solidFill>
                  <a:srgbClr val="FFFF00"/>
                </a:solidFill>
                <a:effectLst>
                  <a:outerShdw blurRad="80000" dist="40000" dir="5040000" algn="tl">
                    <a:srgbClr val="000000">
                      <a:alpha val="30000"/>
                    </a:srgbClr>
                  </a:outerShdw>
                </a:effectLst>
              </a:rPr>
            </a:br>
            <a:r>
              <a:rPr lang="en-GB" b="1" spc="0" dirty="0" smtClean="0">
                <a:ln w="11430"/>
                <a:solidFill>
                  <a:srgbClr val="FFFF00"/>
                </a:solidFill>
                <a:effectLst>
                  <a:outerShdw blurRad="80000" dist="40000" dir="5040000" algn="tl">
                    <a:srgbClr val="000000">
                      <a:alpha val="30000"/>
                    </a:srgbClr>
                  </a:outerShdw>
                </a:effectLst>
              </a:rPr>
              <a:t> </a:t>
            </a:r>
            <a:r>
              <a:rPr lang="en-GB" sz="4000" b="1" spc="0" dirty="0" smtClean="0">
                <a:ln w="11430"/>
                <a:solidFill>
                  <a:srgbClr val="FFFF00"/>
                </a:solidFill>
                <a:effectLst>
                  <a:outerShdw blurRad="80000" dist="40000" dir="5040000" algn="tl">
                    <a:srgbClr val="000000">
                      <a:alpha val="30000"/>
                    </a:srgbClr>
                  </a:outerShdw>
                </a:effectLst>
              </a:rPr>
              <a:t>DIAGNOSIS OF DIABETES MELLITUS</a:t>
            </a:r>
            <a:endParaRPr lang="en-GB" sz="4000" b="1" spc="0" dirty="0">
              <a:ln w="11430"/>
              <a:solidFill>
                <a:srgbClr val="FFFF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fontScale="92500"/>
          </a:bodyPr>
          <a:lstStyle/>
          <a:p>
            <a:pPr>
              <a:buNone/>
            </a:pPr>
            <a:r>
              <a:rPr lang="en-US" b="1" dirty="0" smtClean="0">
                <a:solidFill>
                  <a:srgbClr val="FF0000"/>
                </a:solidFill>
              </a:rPr>
              <a:t>Diabetes is confirmed by either:</a:t>
            </a:r>
          </a:p>
          <a:p>
            <a:pPr algn="just">
              <a:buFont typeface="Wingdings" pitchFamily="2" charset="2"/>
              <a:buChar char="Ø"/>
            </a:pPr>
            <a:r>
              <a:rPr lang="en-US" dirty="0" smtClean="0"/>
              <a:t> </a:t>
            </a:r>
            <a:r>
              <a:rPr lang="en-US" b="1" dirty="0" smtClean="0"/>
              <a:t>Plasma glucose in random sample or 2 hrs after a 75 g glucose load ≥ 11.1 (200 mg/</a:t>
            </a:r>
            <a:r>
              <a:rPr lang="en-US" b="1" dirty="0" err="1" smtClean="0"/>
              <a:t>dL</a:t>
            </a:r>
            <a:r>
              <a:rPr lang="en-US" b="1" dirty="0" smtClean="0"/>
              <a:t>) or</a:t>
            </a:r>
          </a:p>
          <a:p>
            <a:pPr algn="just">
              <a:buFont typeface="Wingdings" pitchFamily="2" charset="2"/>
              <a:buChar char="Ø"/>
            </a:pPr>
            <a:r>
              <a:rPr lang="en-US" b="1" dirty="0" smtClean="0"/>
              <a:t> Fasting plasma glucose ≥ 7.0 </a:t>
            </a:r>
            <a:r>
              <a:rPr lang="en-US" b="1" dirty="0" err="1" smtClean="0"/>
              <a:t>mmol</a:t>
            </a:r>
            <a:r>
              <a:rPr lang="en-US" b="1" dirty="0" smtClean="0"/>
              <a:t>/L (126 mg/</a:t>
            </a:r>
            <a:r>
              <a:rPr lang="en-US" b="1" dirty="0" err="1" smtClean="0"/>
              <a:t>dL</a:t>
            </a:r>
            <a:r>
              <a:rPr lang="en-US" b="1" dirty="0" smtClean="0"/>
              <a:t>)</a:t>
            </a:r>
          </a:p>
          <a:p>
            <a:pPr algn="just">
              <a:buNone/>
            </a:pPr>
            <a:r>
              <a:rPr lang="en-US" b="1" dirty="0" smtClean="0"/>
              <a:t>    In asymptomatic patients, two diagnostic </a:t>
            </a:r>
            <a:r>
              <a:rPr lang="en-US" b="1" dirty="0" err="1" smtClean="0"/>
              <a:t>tasts</a:t>
            </a:r>
            <a:r>
              <a:rPr lang="en-US" b="1" dirty="0" smtClean="0"/>
              <a:t> are required to confirm diabetes.</a:t>
            </a:r>
          </a:p>
          <a:p>
            <a:pPr>
              <a:buNone/>
            </a:pPr>
            <a:r>
              <a:rPr lang="en-US" b="1" dirty="0" smtClean="0">
                <a:solidFill>
                  <a:srgbClr val="FF0000"/>
                </a:solidFill>
              </a:rPr>
              <a:t>‘PRE-DIABETES’ IS CLASSIFIED AS:</a:t>
            </a:r>
          </a:p>
          <a:p>
            <a:pPr algn="just">
              <a:buFont typeface="Wingdings" pitchFamily="2" charset="2"/>
              <a:buChar char="Ø"/>
            </a:pPr>
            <a:r>
              <a:rPr lang="en-US" dirty="0" smtClean="0"/>
              <a:t> </a:t>
            </a:r>
            <a:r>
              <a:rPr lang="en-US" b="1" dirty="0" smtClean="0"/>
              <a:t>Impaired fasting glucose = fasting plasma glucose ≥ 6.0 (108 mg/</a:t>
            </a:r>
            <a:r>
              <a:rPr lang="en-US" b="1" dirty="0" err="1" smtClean="0"/>
              <a:t>dL</a:t>
            </a:r>
            <a:r>
              <a:rPr lang="en-US" b="1" dirty="0" smtClean="0"/>
              <a:t>) and &lt; 7.0 </a:t>
            </a:r>
            <a:r>
              <a:rPr lang="en-US" b="1" dirty="0" err="1" smtClean="0"/>
              <a:t>mmol</a:t>
            </a:r>
            <a:r>
              <a:rPr lang="en-US" b="1" dirty="0" smtClean="0"/>
              <a:t>/L (126 mg/</a:t>
            </a:r>
            <a:r>
              <a:rPr lang="en-US" b="1" dirty="0" err="1" smtClean="0"/>
              <a:t>dL</a:t>
            </a:r>
            <a:r>
              <a:rPr lang="en-US" b="1" dirty="0" smtClean="0"/>
              <a:t>)</a:t>
            </a:r>
          </a:p>
          <a:p>
            <a:pPr algn="just">
              <a:buFont typeface="Wingdings" pitchFamily="2" charset="2"/>
              <a:buChar char="Ø"/>
            </a:pPr>
            <a:r>
              <a:rPr lang="en-US" b="1" dirty="0" smtClean="0"/>
              <a:t> Impaired glucose tolerance = fasting plasma glucose</a:t>
            </a:r>
          </a:p>
          <a:p>
            <a:pPr algn="just">
              <a:buNone/>
            </a:pPr>
            <a:r>
              <a:rPr lang="en-US" b="1" dirty="0" smtClean="0"/>
              <a:t>&lt;7.0 </a:t>
            </a:r>
            <a:r>
              <a:rPr lang="en-US" b="1" dirty="0" err="1" smtClean="0"/>
              <a:t>mmol</a:t>
            </a:r>
            <a:r>
              <a:rPr lang="en-US" b="1" dirty="0" smtClean="0"/>
              <a:t>/L (126 mg/</a:t>
            </a:r>
            <a:r>
              <a:rPr lang="en-US" b="1" dirty="0" err="1" smtClean="0"/>
              <a:t>dL</a:t>
            </a:r>
            <a:r>
              <a:rPr lang="en-US" b="1" dirty="0" smtClean="0"/>
              <a:t>) and 2-hr glucose after 75 g oral glucose drink 7.8-11.1 </a:t>
            </a:r>
            <a:r>
              <a:rPr lang="en-US" b="1" dirty="0" err="1" smtClean="0"/>
              <a:t>mmol</a:t>
            </a:r>
            <a:r>
              <a:rPr lang="en-US" b="1" dirty="0" smtClean="0"/>
              <a:t>/L (140-200 mg/</a:t>
            </a:r>
            <a:r>
              <a:rPr lang="en-US" b="1" dirty="0" err="1" smtClean="0"/>
              <a:t>dL</a:t>
            </a:r>
            <a:r>
              <a:rPr lang="en-US" b="1" dirty="0" smtClean="0"/>
              <a:t>)</a:t>
            </a:r>
          </a:p>
          <a:p>
            <a:pPr>
              <a:buNone/>
            </a:pPr>
            <a:endParaRPr lang="en-US" dirty="0"/>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pPr algn="ctr"/>
            <a:r>
              <a:rPr sz="4000" b="1" smtClean="0"/>
              <a:t>DIAGNOSIS OF DIABETES AND PRE-DIABETES</a:t>
            </a:r>
            <a:endParaRPr lang="en-US" sz="40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10000"/>
          </a:bodyPr>
          <a:lstStyle/>
          <a:p>
            <a:pPr>
              <a:buNone/>
            </a:pPr>
            <a:r>
              <a:rPr lang="en-US" sz="3000" b="1" u="sng" dirty="0" smtClean="0">
                <a:solidFill>
                  <a:srgbClr val="FFFF00"/>
                </a:solidFill>
              </a:rPr>
              <a:t>Type 1 diabetes:</a:t>
            </a:r>
            <a:endParaRPr lang="en-US" b="1" u="sng" dirty="0" smtClean="0">
              <a:solidFill>
                <a:srgbClr val="FFFF00"/>
              </a:solidFill>
            </a:endParaRPr>
          </a:p>
          <a:p>
            <a:pPr>
              <a:buFont typeface="Wingdings" pitchFamily="2" charset="2"/>
              <a:buChar char="Ø"/>
            </a:pPr>
            <a:r>
              <a:rPr lang="en-US" dirty="0" smtClean="0"/>
              <a:t> </a:t>
            </a:r>
            <a:r>
              <a:rPr lang="en-US" b="1" dirty="0" smtClean="0"/>
              <a:t>Immune-mediated</a:t>
            </a:r>
          </a:p>
          <a:p>
            <a:pPr>
              <a:buFont typeface="Wingdings" pitchFamily="2" charset="2"/>
              <a:buChar char="Ø"/>
            </a:pPr>
            <a:r>
              <a:rPr lang="en-US" b="1" dirty="0" smtClean="0"/>
              <a:t> Idiopathic</a:t>
            </a:r>
          </a:p>
          <a:p>
            <a:pPr>
              <a:buNone/>
            </a:pPr>
            <a:r>
              <a:rPr lang="en-US" sz="3000" b="1" u="sng" dirty="0" smtClean="0">
                <a:solidFill>
                  <a:srgbClr val="FFFF00"/>
                </a:solidFill>
              </a:rPr>
              <a:t>Type 2 diabetes:</a:t>
            </a:r>
          </a:p>
          <a:p>
            <a:pPr>
              <a:buNone/>
            </a:pPr>
            <a:r>
              <a:rPr lang="en-US" b="1" dirty="0" smtClean="0"/>
              <a:t>Other specific types</a:t>
            </a:r>
          </a:p>
          <a:p>
            <a:pPr>
              <a:buFont typeface="Wingdings" pitchFamily="2" charset="2"/>
              <a:buChar char="Ø"/>
            </a:pPr>
            <a:r>
              <a:rPr lang="en-US" b="1" dirty="0" smtClean="0"/>
              <a:t> Genetic defects of </a:t>
            </a:r>
            <a:r>
              <a:rPr lang="el-GR" b="1" dirty="0" smtClean="0"/>
              <a:t>β</a:t>
            </a:r>
            <a:r>
              <a:rPr lang="en-US" b="1" dirty="0" smtClean="0"/>
              <a:t>-cell function </a:t>
            </a:r>
          </a:p>
          <a:p>
            <a:pPr>
              <a:buFont typeface="Wingdings" pitchFamily="2" charset="2"/>
              <a:buChar char="Ø"/>
            </a:pPr>
            <a:r>
              <a:rPr lang="en-US" b="1" dirty="0" smtClean="0"/>
              <a:t> Genetic defects of insulin action (e.g. leprechaunism,             lip dystrophies)</a:t>
            </a:r>
          </a:p>
          <a:p>
            <a:pPr>
              <a:buFont typeface="Wingdings" pitchFamily="2" charset="2"/>
              <a:buChar char="Ø"/>
            </a:pPr>
            <a:r>
              <a:rPr lang="en-US" b="1" dirty="0" smtClean="0"/>
              <a:t>Pancreatic disease (e.g. pancreatitis, pancreatectomy,  neoplastic disease, cystic fibrosis)</a:t>
            </a:r>
          </a:p>
          <a:p>
            <a:pPr>
              <a:buFont typeface="Wingdings" pitchFamily="2" charset="2"/>
              <a:buChar char="Ø"/>
            </a:pPr>
            <a:r>
              <a:rPr lang="en-US" b="1" dirty="0" smtClean="0"/>
              <a:t>Drug-induced (e.g. corticosteroids, thiazide diuretics, phenytoin)</a:t>
            </a:r>
          </a:p>
          <a:p>
            <a:pPr>
              <a:buFont typeface="Wingdings" pitchFamily="2" charset="2"/>
              <a:buChar char="Ø"/>
            </a:pPr>
            <a:endParaRPr lang="en-US" b="1" dirty="0"/>
          </a:p>
        </p:txBody>
      </p:sp>
      <p:sp>
        <p:nvSpPr>
          <p:cNvPr id="2" name="Title 1"/>
          <p:cNvSpPr>
            <a:spLocks noGrp="1"/>
          </p:cNvSpPr>
          <p:nvPr>
            <p:ph type="title"/>
          </p:nvPr>
        </p:nvSpPr>
        <p:spPr>
          <a:xfrm>
            <a:off x="304800" y="152400"/>
            <a:ext cx="8534400" cy="1219200"/>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n-US" b="1" dirty="0" smtClean="0">
                <a:latin typeface="+mn-lt"/>
              </a:rPr>
              <a:t>AETIOLOGICAL CLASSIFICATION OF DIABETES MELLITUS</a:t>
            </a:r>
            <a:endParaRPr lang="en-US" b="1"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3886200"/>
          </a:xfrm>
        </p:spPr>
        <p:txBody>
          <a:bodyPr/>
          <a:lstStyle/>
          <a:p>
            <a:pPr>
              <a:buFont typeface="Wingdings" pitchFamily="2" charset="2"/>
              <a:buChar char="Ø"/>
            </a:pPr>
            <a:r>
              <a:rPr lang="en-US" dirty="0" smtClean="0"/>
              <a:t> </a:t>
            </a:r>
            <a:r>
              <a:rPr lang="en-US" b="1" dirty="0" smtClean="0"/>
              <a:t>Excess endogenous production of hormonal antagonists to insulin, </a:t>
            </a:r>
          </a:p>
          <a:p>
            <a:pPr>
              <a:buNone/>
            </a:pPr>
            <a:r>
              <a:rPr lang="en-US" b="1" dirty="0" smtClean="0"/>
              <a:t>     </a:t>
            </a:r>
            <a:r>
              <a:rPr lang="en-US" b="1" u="sng" dirty="0" err="1" smtClean="0">
                <a:solidFill>
                  <a:srgbClr val="FF0000"/>
                </a:solidFill>
              </a:rPr>
              <a:t>e.g</a:t>
            </a:r>
            <a:r>
              <a:rPr lang="en-US" b="1" u="sng" dirty="0" smtClean="0">
                <a:solidFill>
                  <a:srgbClr val="FF0000"/>
                </a:solidFill>
              </a:rPr>
              <a:t>:</a:t>
            </a:r>
            <a:endParaRPr lang="en-US" b="1" u="sng" dirty="0" smtClean="0"/>
          </a:p>
          <a:p>
            <a:pPr marL="514350" indent="-514350">
              <a:buFont typeface="+mj-lt"/>
              <a:buAutoNum type="alphaLcPeriod"/>
            </a:pPr>
            <a:r>
              <a:rPr lang="en-US" b="1" dirty="0" smtClean="0"/>
              <a:t>Growth Hormone - Acromegaly </a:t>
            </a:r>
          </a:p>
          <a:p>
            <a:pPr marL="514350" indent="-514350">
              <a:buFont typeface="+mj-lt"/>
              <a:buAutoNum type="alphaLcPeriod"/>
            </a:pPr>
            <a:r>
              <a:rPr lang="en-US" b="1" dirty="0" smtClean="0"/>
              <a:t>Glucocorticoids – Cushing’s syndrome</a:t>
            </a:r>
          </a:p>
          <a:p>
            <a:pPr marL="514350" indent="-514350">
              <a:buFont typeface="+mj-lt"/>
              <a:buAutoNum type="alphaLcPeriod"/>
            </a:pPr>
            <a:r>
              <a:rPr lang="en-US" b="1" dirty="0" smtClean="0"/>
              <a:t>Glucagon – Glucagonoma</a:t>
            </a:r>
          </a:p>
          <a:p>
            <a:pPr marL="514350" indent="-514350">
              <a:buFont typeface="+mj-lt"/>
              <a:buAutoNum type="alphaLcPeriod"/>
            </a:pPr>
            <a:r>
              <a:rPr lang="en-US" b="1" dirty="0" smtClean="0"/>
              <a:t>Catecholamine's - Phaeochromocytoma</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197"/>
          <a:ext cx="8229600" cy="6080850"/>
        </p:xfrm>
        <a:graphic>
          <a:graphicData uri="http://schemas.openxmlformats.org/drawingml/2006/table">
            <a:tbl>
              <a:tblPr firstRow="1" bandRow="1">
                <a:tableStyleId>{D7AC3CCA-C797-4891-BE02-D94E43425B78}</a:tableStyleId>
              </a:tblPr>
              <a:tblGrid>
                <a:gridCol w="8229600"/>
              </a:tblGrid>
              <a:tr h="530260">
                <a:tc>
                  <a:txBody>
                    <a:bodyPr/>
                    <a:lstStyle/>
                    <a:p>
                      <a:pPr algn="ctr"/>
                      <a:r>
                        <a:rPr lang="en-US" sz="3200" dirty="0" smtClean="0">
                          <a:solidFill>
                            <a:srgbClr val="FF0000"/>
                          </a:solidFill>
                        </a:rPr>
                        <a:t>SYMPTOMS OF HYPERGLYCAEMIA</a:t>
                      </a:r>
                      <a:endParaRPr lang="en-US" dirty="0">
                        <a:solidFill>
                          <a:srgbClr val="FF0000"/>
                        </a:solidFill>
                        <a:latin typeface="+mj-lt"/>
                      </a:endParaRPr>
                    </a:p>
                  </a:txBody>
                  <a:tcPr/>
                </a:tc>
              </a:tr>
              <a:tr h="467877">
                <a:tc>
                  <a:txBody>
                    <a:bodyPr/>
                    <a:lstStyle/>
                    <a:p>
                      <a:pPr>
                        <a:buFont typeface="Wingdings" pitchFamily="2" charset="2"/>
                        <a:buChar char="Ø"/>
                      </a:pPr>
                      <a:r>
                        <a:rPr lang="en-US" sz="2400" b="1" dirty="0" smtClean="0"/>
                        <a:t> Thirst, dry mouth</a:t>
                      </a:r>
                      <a:endParaRPr lang="en-US" sz="2400" b="1" dirty="0">
                        <a:latin typeface="+mj-lt"/>
                      </a:endParaRPr>
                    </a:p>
                  </a:txBody>
                  <a:tcPr/>
                </a:tc>
              </a:tr>
              <a:tr h="467877">
                <a:tc>
                  <a:txBody>
                    <a:bodyPr/>
                    <a:lstStyle/>
                    <a:p>
                      <a:pPr>
                        <a:buFont typeface="Wingdings" pitchFamily="2" charset="2"/>
                        <a:buChar char="Ø"/>
                      </a:pPr>
                      <a:r>
                        <a:rPr lang="en-US" sz="2400" b="1" dirty="0" smtClean="0"/>
                        <a:t> </a:t>
                      </a:r>
                      <a:r>
                        <a:rPr lang="en-US" sz="2400" b="1" dirty="0" err="1" smtClean="0"/>
                        <a:t>Polyuria</a:t>
                      </a:r>
                      <a:endParaRPr lang="en-US" sz="2400" b="1" dirty="0">
                        <a:latin typeface="+mj-lt"/>
                      </a:endParaRPr>
                    </a:p>
                  </a:txBody>
                  <a:tcPr/>
                </a:tc>
              </a:tr>
              <a:tr h="467877">
                <a:tc>
                  <a:txBody>
                    <a:bodyPr/>
                    <a:lstStyle/>
                    <a:p>
                      <a:pPr>
                        <a:buFont typeface="Wingdings" pitchFamily="2" charset="2"/>
                        <a:buChar char="Ø"/>
                      </a:pPr>
                      <a:r>
                        <a:rPr lang="en-US" sz="2400" b="1" dirty="0" smtClean="0"/>
                        <a:t> </a:t>
                      </a:r>
                      <a:r>
                        <a:rPr lang="en-US" sz="2400" b="1" dirty="0" err="1" smtClean="0"/>
                        <a:t>Nocturia</a:t>
                      </a:r>
                      <a:endParaRPr lang="en-US" sz="2400" b="1" dirty="0">
                        <a:latin typeface="+mj-lt"/>
                      </a:endParaRPr>
                    </a:p>
                  </a:txBody>
                  <a:tcPr/>
                </a:tc>
              </a:tr>
              <a:tr h="467877">
                <a:tc>
                  <a:txBody>
                    <a:bodyPr/>
                    <a:lstStyle/>
                    <a:p>
                      <a:pPr>
                        <a:buFont typeface="Wingdings" pitchFamily="2" charset="2"/>
                        <a:buChar char="Ø"/>
                      </a:pPr>
                      <a:r>
                        <a:rPr lang="en-US" sz="2400" b="1" dirty="0" smtClean="0"/>
                        <a:t> Tiredness, fatigue, lethargy</a:t>
                      </a:r>
                      <a:endParaRPr lang="en-US" sz="2400" b="1" dirty="0">
                        <a:latin typeface="+mj-lt"/>
                      </a:endParaRPr>
                    </a:p>
                  </a:txBody>
                  <a:tcPr/>
                </a:tc>
              </a:tr>
              <a:tr h="467877">
                <a:tc>
                  <a:txBody>
                    <a:bodyPr/>
                    <a:lstStyle/>
                    <a:p>
                      <a:pPr>
                        <a:buFont typeface="Wingdings" pitchFamily="2" charset="2"/>
                        <a:buChar char="Ø"/>
                      </a:pPr>
                      <a:r>
                        <a:rPr lang="en-US" sz="2400" b="1" dirty="0" smtClean="0"/>
                        <a:t> Change in weight (usually weight loss)</a:t>
                      </a:r>
                      <a:endParaRPr lang="en-US" sz="2400" b="1" dirty="0">
                        <a:latin typeface="+mj-lt"/>
                      </a:endParaRPr>
                    </a:p>
                  </a:txBody>
                  <a:tcPr/>
                </a:tc>
              </a:tr>
              <a:tr h="467877">
                <a:tc>
                  <a:txBody>
                    <a:bodyPr/>
                    <a:lstStyle/>
                    <a:p>
                      <a:pPr>
                        <a:buFont typeface="Wingdings" pitchFamily="2" charset="2"/>
                        <a:buChar char="Ø"/>
                      </a:pPr>
                      <a:r>
                        <a:rPr lang="en-US" sz="2400" b="1" dirty="0" smtClean="0"/>
                        <a:t> Blurring of vision</a:t>
                      </a:r>
                      <a:endParaRPr lang="en-US" sz="2400" b="1" dirty="0">
                        <a:latin typeface="+mj-lt"/>
                      </a:endParaRPr>
                    </a:p>
                  </a:txBody>
                  <a:tcPr/>
                </a:tc>
              </a:tr>
              <a:tr h="467877">
                <a:tc>
                  <a:txBody>
                    <a:bodyPr/>
                    <a:lstStyle/>
                    <a:p>
                      <a:pPr>
                        <a:buFont typeface="Wingdings" pitchFamily="2" charset="2"/>
                        <a:buChar char="Ø"/>
                      </a:pPr>
                      <a:r>
                        <a:rPr lang="en-US" sz="2400" b="1" baseline="0" dirty="0" smtClean="0"/>
                        <a:t> </a:t>
                      </a:r>
                      <a:r>
                        <a:rPr lang="en-US" sz="2400" b="1" baseline="0" dirty="0" err="1" smtClean="0"/>
                        <a:t>Pruritus</a:t>
                      </a:r>
                      <a:r>
                        <a:rPr lang="en-US" sz="2400" b="1" baseline="0" dirty="0" smtClean="0"/>
                        <a:t> vulvae, </a:t>
                      </a:r>
                      <a:r>
                        <a:rPr lang="en-US" sz="2400" b="1" baseline="0" dirty="0" err="1" smtClean="0"/>
                        <a:t>balanitis</a:t>
                      </a:r>
                      <a:r>
                        <a:rPr lang="en-US" sz="2400" b="1" baseline="0" dirty="0" smtClean="0"/>
                        <a:t> (genital </a:t>
                      </a:r>
                      <a:r>
                        <a:rPr lang="en-US" sz="2400" b="1" baseline="0" dirty="0" err="1" smtClean="0"/>
                        <a:t>candidiasis</a:t>
                      </a:r>
                      <a:r>
                        <a:rPr lang="en-US" sz="2400" b="1" baseline="0" dirty="0" smtClean="0"/>
                        <a:t>)</a:t>
                      </a:r>
                      <a:endParaRPr lang="en-US" sz="2400" b="1" dirty="0">
                        <a:latin typeface="+mj-lt"/>
                      </a:endParaRPr>
                    </a:p>
                  </a:txBody>
                  <a:tcPr/>
                </a:tc>
              </a:tr>
              <a:tr h="467877">
                <a:tc>
                  <a:txBody>
                    <a:bodyPr/>
                    <a:lstStyle/>
                    <a:p>
                      <a:pPr>
                        <a:buFont typeface="Wingdings" pitchFamily="2" charset="2"/>
                        <a:buChar char="Ø"/>
                      </a:pPr>
                      <a:r>
                        <a:rPr lang="en-US" sz="2400" b="1" dirty="0" smtClean="0"/>
                        <a:t> Nausea</a:t>
                      </a:r>
                      <a:endParaRPr lang="en-US" sz="2400" b="1" dirty="0">
                        <a:latin typeface="+mj-lt"/>
                      </a:endParaRPr>
                    </a:p>
                  </a:txBody>
                  <a:tcPr/>
                </a:tc>
              </a:tr>
              <a:tr h="467877">
                <a:tc>
                  <a:txBody>
                    <a:bodyPr/>
                    <a:lstStyle/>
                    <a:p>
                      <a:pPr>
                        <a:buFont typeface="Wingdings" pitchFamily="2" charset="2"/>
                        <a:buChar char="Ø"/>
                      </a:pPr>
                      <a:r>
                        <a:rPr lang="en-US" sz="2400" b="1" dirty="0" smtClean="0"/>
                        <a:t> Headache</a:t>
                      </a:r>
                      <a:endParaRPr lang="en-US" sz="2400" b="1" dirty="0">
                        <a:latin typeface="+mj-lt"/>
                      </a:endParaRPr>
                    </a:p>
                  </a:txBody>
                  <a:tcPr/>
                </a:tc>
              </a:tr>
              <a:tr h="467877">
                <a:tc>
                  <a:txBody>
                    <a:bodyPr/>
                    <a:lstStyle/>
                    <a:p>
                      <a:pPr>
                        <a:buFont typeface="Wingdings" pitchFamily="2" charset="2"/>
                        <a:buChar char="Ø"/>
                      </a:pPr>
                      <a:r>
                        <a:rPr lang="en-US" sz="2400" b="1" dirty="0" smtClean="0"/>
                        <a:t> </a:t>
                      </a:r>
                      <a:r>
                        <a:rPr lang="en-US" sz="2400" b="1" dirty="0" err="1" smtClean="0"/>
                        <a:t>Hyperphagia</a:t>
                      </a:r>
                      <a:r>
                        <a:rPr lang="en-US" sz="2400" b="1" dirty="0" smtClean="0"/>
                        <a:t>; predilection for sweet foods</a:t>
                      </a:r>
                      <a:endParaRPr lang="en-US" sz="2400" b="1" dirty="0">
                        <a:latin typeface="+mj-lt"/>
                      </a:endParaRPr>
                    </a:p>
                  </a:txBody>
                  <a:tcPr/>
                </a:tc>
              </a:tr>
              <a:tr h="810776">
                <a:tc>
                  <a:txBody>
                    <a:bodyPr/>
                    <a:lstStyle/>
                    <a:p>
                      <a:pPr>
                        <a:buFont typeface="Wingdings" pitchFamily="2" charset="2"/>
                        <a:buChar char="Ø"/>
                      </a:pPr>
                      <a:r>
                        <a:rPr lang="en-US" sz="2400" b="1" dirty="0" smtClean="0"/>
                        <a:t> mood change, irritability, difficulty in concentrating, apathy</a:t>
                      </a:r>
                      <a:endParaRPr lang="en-US" sz="2400" b="1"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724400"/>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buNone/>
            </a:pPr>
            <a:endParaRPr lang="en-US" dirty="0" smtClean="0"/>
          </a:p>
          <a:p>
            <a:pPr algn="just">
              <a:buFont typeface="Wingdings" pitchFamily="2" charset="2"/>
              <a:buChar char="ü"/>
            </a:pPr>
            <a:r>
              <a:rPr lang="en-US" b="1" dirty="0" smtClean="0">
                <a:solidFill>
                  <a:schemeClr val="bg2">
                    <a:lumMod val="50000"/>
                  </a:schemeClr>
                </a:solidFill>
              </a:rPr>
              <a:t>Blood sugars: Fasting, 2 hours postprandial blood sugar(PPBS), Glycosylated </a:t>
            </a:r>
            <a:r>
              <a:rPr lang="en-US" b="1" dirty="0" err="1" smtClean="0">
                <a:solidFill>
                  <a:schemeClr val="bg2">
                    <a:lumMod val="50000"/>
                  </a:schemeClr>
                </a:solidFill>
              </a:rPr>
              <a:t>Hb</a:t>
            </a:r>
            <a:r>
              <a:rPr lang="en-US" b="1" dirty="0" smtClean="0">
                <a:solidFill>
                  <a:schemeClr val="bg2">
                    <a:lumMod val="50000"/>
                  </a:schemeClr>
                </a:solidFill>
              </a:rPr>
              <a:t> should be done.</a:t>
            </a:r>
          </a:p>
          <a:p>
            <a:pPr algn="just">
              <a:buFont typeface="Wingdings" pitchFamily="2" charset="2"/>
              <a:buChar char="ü"/>
            </a:pPr>
            <a:r>
              <a:rPr lang="en-US" b="1" dirty="0" smtClean="0">
                <a:solidFill>
                  <a:schemeClr val="bg2">
                    <a:lumMod val="50000"/>
                  </a:schemeClr>
                </a:solidFill>
              </a:rPr>
              <a:t> urine for sugar, albumin, microalbuminuria, pus cells for urinary tract infection Liver, renal and lipid profile.</a:t>
            </a:r>
          </a:p>
          <a:p>
            <a:pPr algn="just">
              <a:buFont typeface="Wingdings" pitchFamily="2" charset="2"/>
              <a:buChar char="ü"/>
            </a:pPr>
            <a:r>
              <a:rPr lang="en-US" b="1" dirty="0" smtClean="0">
                <a:solidFill>
                  <a:schemeClr val="bg2">
                    <a:lumMod val="50000"/>
                  </a:schemeClr>
                </a:solidFill>
              </a:rPr>
              <a:t> X-ray chest for heart enlargement, pulmonary tuberculosis.</a:t>
            </a:r>
          </a:p>
          <a:p>
            <a:pPr algn="just">
              <a:buFont typeface="Wingdings" pitchFamily="2" charset="2"/>
              <a:buChar char="ü"/>
            </a:pPr>
            <a:r>
              <a:rPr lang="en-US" b="1" dirty="0" smtClean="0">
                <a:solidFill>
                  <a:schemeClr val="bg2">
                    <a:lumMod val="50000"/>
                  </a:schemeClr>
                </a:solidFill>
              </a:rPr>
              <a:t>Plain X-ray abdomen for pancreatic calcification.</a:t>
            </a:r>
          </a:p>
          <a:p>
            <a:pPr algn="just">
              <a:buFont typeface="Wingdings" pitchFamily="2" charset="2"/>
              <a:buChar char="ü"/>
            </a:pPr>
            <a:r>
              <a:rPr lang="en-US" b="1" dirty="0" smtClean="0">
                <a:solidFill>
                  <a:schemeClr val="bg2">
                    <a:lumMod val="50000"/>
                  </a:schemeClr>
                </a:solidFill>
              </a:rPr>
              <a:t> Electrocardiogram (ECG) and stress test to rule out ischemic heart disease (IHD)</a:t>
            </a:r>
            <a:endParaRPr lang="en-US" b="1" dirty="0">
              <a:solidFill>
                <a:schemeClr val="bg2">
                  <a:lumMod val="50000"/>
                </a:schemeClr>
              </a:solidFill>
            </a:endParaRPr>
          </a:p>
        </p:txBody>
      </p:sp>
      <p:sp>
        <p:nvSpPr>
          <p:cNvPr id="2" name="Title 1"/>
          <p:cNvSpPr>
            <a:spLocks noGrp="1"/>
          </p:cNvSpPr>
          <p:nvPr>
            <p:ph type="title"/>
          </p:nvPr>
        </p:nvSpPr>
        <p:spPr>
          <a:xfrm>
            <a:off x="533400" y="152400"/>
            <a:ext cx="8229600" cy="838200"/>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dirty="0" smtClean="0">
                <a:solidFill>
                  <a:srgbClr val="002060"/>
                </a:solidFill>
              </a:rPr>
              <a:t>INVESTIGATIONS</a:t>
            </a:r>
            <a:endParaRPr lang="en-US" sz="4000" b="1"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364163"/>
          </a:xfrm>
        </p:spPr>
        <p:style>
          <a:lnRef idx="2">
            <a:schemeClr val="dk1"/>
          </a:lnRef>
          <a:fillRef idx="1">
            <a:schemeClr val="lt1"/>
          </a:fillRef>
          <a:effectRef idx="0">
            <a:schemeClr val="dk1"/>
          </a:effectRef>
          <a:fontRef idx="minor">
            <a:schemeClr val="dk1"/>
          </a:fontRef>
        </p:style>
        <p:txBody>
          <a:bodyPr/>
          <a:lstStyle/>
          <a:p>
            <a:pPr algn="just">
              <a:buFont typeface="Wingdings" pitchFamily="2" charset="2"/>
              <a:buChar char="ü"/>
            </a:pPr>
            <a:endParaRPr lang="en-US" dirty="0" smtClean="0"/>
          </a:p>
          <a:p>
            <a:pPr algn="just">
              <a:buFont typeface="Wingdings" pitchFamily="2" charset="2"/>
              <a:buChar char="ü"/>
            </a:pPr>
            <a:r>
              <a:rPr lang="en-US" dirty="0" smtClean="0"/>
              <a:t> </a:t>
            </a:r>
            <a:r>
              <a:rPr lang="en-US" b="1" dirty="0" smtClean="0">
                <a:solidFill>
                  <a:schemeClr val="bg2">
                    <a:lumMod val="50000"/>
                  </a:schemeClr>
                </a:solidFill>
              </a:rPr>
              <a:t>2D echocardiography to rule out diabetic cardiomyopathy.</a:t>
            </a:r>
          </a:p>
          <a:p>
            <a:pPr algn="just">
              <a:buFont typeface="Wingdings" pitchFamily="2" charset="2"/>
              <a:buChar char="ü"/>
            </a:pPr>
            <a:r>
              <a:rPr lang="en-US" b="1" dirty="0" smtClean="0">
                <a:solidFill>
                  <a:schemeClr val="bg2">
                    <a:lumMod val="50000"/>
                  </a:schemeClr>
                </a:solidFill>
              </a:rPr>
              <a:t> Carotid and vertebral arteries Doppler for cerebrovascular accidents</a:t>
            </a:r>
          </a:p>
          <a:p>
            <a:pPr algn="just">
              <a:buFont typeface="Wingdings" pitchFamily="2" charset="2"/>
              <a:buChar char="ü"/>
            </a:pPr>
            <a:r>
              <a:rPr lang="en-US" b="1" dirty="0" smtClean="0">
                <a:solidFill>
                  <a:schemeClr val="bg2">
                    <a:lumMod val="50000"/>
                  </a:schemeClr>
                </a:solidFill>
              </a:rPr>
              <a:t> In patients having peripheral artery disease, Doppler study of femoral and popliteal arteries.</a:t>
            </a:r>
          </a:p>
          <a:p>
            <a:pPr algn="just">
              <a:buFont typeface="Wingdings" pitchFamily="2" charset="2"/>
              <a:buChar char="ü"/>
            </a:pPr>
            <a:r>
              <a:rPr lang="en-US" b="1" dirty="0" smtClean="0">
                <a:solidFill>
                  <a:schemeClr val="bg2">
                    <a:lumMod val="50000"/>
                  </a:schemeClr>
                </a:solidFill>
              </a:rPr>
              <a:t> Ultrasonography (USG) of abdomen and pelvis for nephropathy, renal stones</a:t>
            </a:r>
            <a:endParaRPr lang="en-US"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4343400"/>
          </a:xfrm>
        </p:spPr>
        <p:txBody>
          <a:bodyPr>
            <a:normAutofit/>
          </a:bodyPr>
          <a:lstStyle/>
          <a:p>
            <a:r>
              <a:rPr lang="en-US" sz="4000" b="1" u="sng" dirty="0" smtClean="0"/>
              <a:t>TYPES OF DIABETES</a:t>
            </a:r>
            <a:r>
              <a:rPr lang="en-US" sz="5400" b="1" u="sng" dirty="0" smtClean="0"/>
              <a:t>:</a:t>
            </a:r>
            <a:r>
              <a:rPr lang="en-US" sz="5400" dirty="0" smtClean="0"/>
              <a:t/>
            </a:r>
            <a:br>
              <a:rPr lang="en-US" sz="5400" dirty="0" smtClean="0"/>
            </a:br>
            <a:r>
              <a:rPr lang="en-US" sz="2800" dirty="0" smtClean="0">
                <a:solidFill>
                  <a:srgbClr val="FF0000"/>
                </a:solidFill>
              </a:rPr>
              <a:t>1.</a:t>
            </a:r>
            <a:r>
              <a:rPr lang="en-US" dirty="0" smtClean="0">
                <a:latin typeface="+mn-lt"/>
              </a:rPr>
              <a:t> </a:t>
            </a:r>
            <a:r>
              <a:rPr lang="en-US" sz="2800" dirty="0" smtClean="0">
                <a:solidFill>
                  <a:srgbClr val="FF0000"/>
                </a:solidFill>
                <a:latin typeface="+mn-lt"/>
              </a:rPr>
              <a:t>Type 1 diabetes (absolute insulin deficiency)</a:t>
            </a:r>
            <a:br>
              <a:rPr lang="en-US" sz="2800" dirty="0" smtClean="0">
                <a:solidFill>
                  <a:srgbClr val="FF0000"/>
                </a:solidFill>
                <a:latin typeface="+mn-lt"/>
              </a:rPr>
            </a:br>
            <a:r>
              <a:rPr lang="en-US" sz="2800" dirty="0" smtClean="0">
                <a:solidFill>
                  <a:srgbClr val="FF0000"/>
                </a:solidFill>
                <a:latin typeface="+mn-lt"/>
              </a:rPr>
              <a:t>2.   Type 2 diabetes (Predominantly insulin resistance              with relative insulin deficiency)</a:t>
            </a:r>
            <a:br>
              <a:rPr lang="en-US" sz="2800" dirty="0" smtClean="0">
                <a:solidFill>
                  <a:srgbClr val="FF0000"/>
                </a:solidFill>
                <a:latin typeface="+mn-lt"/>
              </a:rPr>
            </a:br>
            <a:r>
              <a:rPr lang="en-US" sz="2800" dirty="0" smtClean="0">
                <a:solidFill>
                  <a:srgbClr val="FF0000"/>
                </a:solidFill>
                <a:latin typeface="+mn-lt"/>
              </a:rPr>
              <a:t>3.   Gestational diabetes mellitus </a:t>
            </a:r>
            <a:r>
              <a:rPr lang="en-US" sz="4400" dirty="0" smtClean="0">
                <a:solidFill>
                  <a:srgbClr val="FF0000"/>
                </a:solidFill>
                <a:latin typeface="+mn-lt"/>
              </a:rPr>
              <a:t>(</a:t>
            </a:r>
            <a:r>
              <a:rPr lang="en-US" sz="2800" dirty="0" smtClean="0">
                <a:solidFill>
                  <a:srgbClr val="FF0000"/>
                </a:solidFill>
                <a:latin typeface="+mn-lt"/>
              </a:rPr>
              <a:t>7% of all  Indian pregnancies)</a:t>
            </a:r>
            <a:r>
              <a:rPr lang="en-US" sz="4400" dirty="0" smtClean="0">
                <a:solidFill>
                  <a:srgbClr val="FF0000"/>
                </a:solidFill>
                <a:latin typeface="+mn-lt"/>
              </a:rPr>
              <a:t/>
            </a:r>
            <a:br>
              <a:rPr lang="en-US" sz="4400" dirty="0" smtClean="0">
                <a:solidFill>
                  <a:srgbClr val="FF0000"/>
                </a:solidFill>
                <a:latin typeface="+mn-lt"/>
              </a:rPr>
            </a:br>
            <a:endParaRPr lang="en-US" sz="4400" dirty="0">
              <a:solidFill>
                <a:srgbClr val="FF000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fontScale="77500" lnSpcReduction="20000"/>
          </a:bodyPr>
          <a:lstStyle/>
          <a:p>
            <a:pPr marL="365760" indent="-256032" algn="just" fontAlgn="auto">
              <a:spcBef>
                <a:spcPts val="1800"/>
              </a:spcBef>
              <a:spcAft>
                <a:spcPts val="0"/>
              </a:spcAft>
              <a:buFont typeface="Wingdings 3"/>
              <a:buChar char=""/>
              <a:defRPr/>
            </a:pPr>
            <a:endParaRPr lang="en-GB" b="1" dirty="0" smtClean="0"/>
          </a:p>
          <a:p>
            <a:pPr marL="365760" indent="-256032" algn="just" fontAlgn="auto">
              <a:spcBef>
                <a:spcPts val="1800"/>
              </a:spcBef>
              <a:spcAft>
                <a:spcPts val="0"/>
              </a:spcAft>
              <a:buFont typeface="Wingdings 3"/>
              <a:buChar char=""/>
              <a:defRPr/>
            </a:pPr>
            <a:r>
              <a:rPr lang="en-GB" b="1" dirty="0" smtClean="0"/>
              <a:t>Was previously called insulin-dependent diabetes mellitus (IDDM) or juvenile-onset diabetes. </a:t>
            </a:r>
          </a:p>
          <a:p>
            <a:pPr marL="365760" indent="-256032" algn="just" fontAlgn="auto">
              <a:spcBef>
                <a:spcPts val="1800"/>
              </a:spcBef>
              <a:spcAft>
                <a:spcPts val="0"/>
              </a:spcAft>
              <a:buFont typeface="Wingdings 3"/>
              <a:buChar char=""/>
              <a:defRPr/>
            </a:pPr>
            <a:r>
              <a:rPr lang="en-GB" b="1" dirty="0" smtClean="0"/>
              <a:t>Type 1 diabetes develops when the body’s immune system destroys pancreatic beta cells, the only cells in the body that make the hormone insulin that regulates blood glucose. </a:t>
            </a:r>
          </a:p>
          <a:p>
            <a:pPr marL="365760" indent="-256032" algn="just" fontAlgn="auto">
              <a:spcBef>
                <a:spcPts val="1800"/>
              </a:spcBef>
              <a:spcAft>
                <a:spcPts val="0"/>
              </a:spcAft>
              <a:buFont typeface="Wingdings 3"/>
              <a:buChar char=""/>
              <a:defRPr/>
            </a:pPr>
            <a:r>
              <a:rPr lang="en-GB" b="1" dirty="0" smtClean="0"/>
              <a:t>This form of diabetes usually strikes children and young adults, although disease onset can occur at any age. </a:t>
            </a:r>
          </a:p>
          <a:p>
            <a:pPr marL="365760" indent="-256032" algn="just" fontAlgn="auto">
              <a:spcBef>
                <a:spcPts val="1800"/>
              </a:spcBef>
              <a:spcAft>
                <a:spcPts val="0"/>
              </a:spcAft>
              <a:buFont typeface="Wingdings 3"/>
              <a:buChar char=""/>
              <a:defRPr/>
            </a:pPr>
            <a:r>
              <a:rPr lang="en-GB" b="1" dirty="0" smtClean="0"/>
              <a:t>Type 1 diabetes may account for 5% to 10% of all diagnosed cases of diabetes. </a:t>
            </a:r>
          </a:p>
          <a:p>
            <a:pPr marL="365760" indent="-256032" algn="just" fontAlgn="auto">
              <a:spcBef>
                <a:spcPts val="1800"/>
              </a:spcBef>
              <a:spcAft>
                <a:spcPts val="0"/>
              </a:spcAft>
              <a:buFont typeface="Wingdings 3"/>
              <a:buChar char=""/>
              <a:defRPr/>
            </a:pPr>
            <a:r>
              <a:rPr lang="en-GB" b="1" dirty="0" smtClean="0"/>
              <a:t>Risk factors for type 1 diabetes may include autoimmune, genetic, and environmental factors.</a:t>
            </a:r>
            <a:endParaRPr lang="en-GB" dirty="0" smtClean="0"/>
          </a:p>
          <a:p>
            <a:pPr marL="365760" indent="-256032" fontAlgn="auto">
              <a:spcAft>
                <a:spcPts val="0"/>
              </a:spcAft>
              <a:buFont typeface="Wingdings 3"/>
              <a:buChar char=""/>
              <a:defRPr/>
            </a:pPr>
            <a:endParaRPr lang="en-GB" dirty="0"/>
          </a:p>
        </p:txBody>
      </p:sp>
      <p:sp>
        <p:nvSpPr>
          <p:cNvPr id="3" name="Title 2"/>
          <p:cNvSpPr>
            <a:spLocks noGrp="1"/>
          </p:cNvSpPr>
          <p:nvPr>
            <p:ph type="title"/>
          </p:nvPr>
        </p:nvSpPr>
        <p:spPr>
          <a:xfrm>
            <a:off x="457200" y="609600"/>
            <a:ext cx="4876800" cy="914400"/>
          </a:xfrm>
        </p:spPr>
        <p:style>
          <a:lnRef idx="3">
            <a:schemeClr val="lt1"/>
          </a:lnRef>
          <a:fillRef idx="1">
            <a:schemeClr val="accent3"/>
          </a:fillRef>
          <a:effectRef idx="1">
            <a:schemeClr val="accent3"/>
          </a:effectRef>
          <a:fontRef idx="minor">
            <a:schemeClr val="lt1"/>
          </a:fontRef>
        </p:style>
        <p:txBody>
          <a:bodyPr/>
          <a:lstStyle/>
          <a:p>
            <a:pPr fontAlgn="auto">
              <a:spcAft>
                <a:spcPts val="0"/>
              </a:spcAft>
              <a:defRPr/>
            </a:pPr>
            <a:r>
              <a:rPr lang="en-GB" sz="4000" u="sng" dirty="0" smtClean="0">
                <a:solidFill>
                  <a:srgbClr val="FF0000"/>
                </a:solidFill>
              </a:rPr>
              <a:t>TYPE 1 DIABETES:</a:t>
            </a:r>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830763"/>
          </a:xfrm>
        </p:spPr>
        <p:style>
          <a:lnRef idx="3">
            <a:schemeClr val="lt1"/>
          </a:lnRef>
          <a:fillRef idx="1">
            <a:schemeClr val="dk1"/>
          </a:fillRef>
          <a:effectRef idx="1">
            <a:schemeClr val="dk1"/>
          </a:effectRef>
          <a:fontRef idx="minor">
            <a:schemeClr val="lt1"/>
          </a:fontRef>
        </p:style>
        <p:txBody>
          <a:bodyPr>
            <a:normAutofit lnSpcReduction="10000"/>
          </a:bodyPr>
          <a:lstStyle/>
          <a:p>
            <a:pPr>
              <a:buNone/>
            </a:pPr>
            <a:r>
              <a:rPr lang="en-US" b="1" u="sng" dirty="0" smtClean="0">
                <a:solidFill>
                  <a:srgbClr val="FF0000"/>
                </a:solidFill>
                <a:latin typeface="+mj-lt"/>
              </a:rPr>
              <a:t>TYPE 1 DIABETES:</a:t>
            </a:r>
          </a:p>
          <a:p>
            <a:pPr algn="just">
              <a:buNone/>
            </a:pPr>
            <a:r>
              <a:rPr lang="en-US" b="1" dirty="0" smtClean="0">
                <a:latin typeface="+mj-lt"/>
              </a:rPr>
              <a:t>Type 1 DM is the result of interactions of genetic, environmental, and immunologic factors that ultimately lead to the destruction of the pancreatic beta cells and insulin deficiency.</a:t>
            </a:r>
          </a:p>
          <a:p>
            <a:pPr algn="just">
              <a:buFont typeface="Wingdings" pitchFamily="2" charset="2"/>
              <a:buChar char="Ø"/>
            </a:pPr>
            <a:r>
              <a:rPr lang="en-US" b="1" dirty="0" smtClean="0">
                <a:latin typeface="+mj-lt"/>
              </a:rPr>
              <a:t> Age 20 yrs commonly.</a:t>
            </a:r>
          </a:p>
          <a:p>
            <a:pPr algn="just">
              <a:buFont typeface="Wingdings" pitchFamily="2" charset="2"/>
              <a:buChar char="Ø"/>
            </a:pPr>
            <a:r>
              <a:rPr lang="en-US" b="1" dirty="0" smtClean="0">
                <a:latin typeface="+mj-lt"/>
              </a:rPr>
              <a:t> Auto immune destruction of beta-cells genetic predisposition.</a:t>
            </a:r>
          </a:p>
          <a:p>
            <a:pPr algn="just">
              <a:buFont typeface="Wingdings" pitchFamily="2" charset="2"/>
              <a:buChar char="Ø"/>
            </a:pPr>
            <a:r>
              <a:rPr lang="en-US" b="1" dirty="0" smtClean="0">
                <a:latin typeface="+mj-lt"/>
              </a:rPr>
              <a:t> Autoimmunity triggered functions are- infection, environmental stimulus.</a:t>
            </a:r>
          </a:p>
          <a:p>
            <a:pPr algn="just">
              <a:buFont typeface="Wingdings" pitchFamily="2" charset="2"/>
              <a:buChar char="Ø"/>
            </a:pPr>
            <a:r>
              <a:rPr lang="en-US" b="1" dirty="0" smtClean="0">
                <a:latin typeface="+mj-lt"/>
              </a:rPr>
              <a:t> Diabetes develop when 70-80% beta cell loss. </a:t>
            </a:r>
            <a:endParaRPr lang="en-US" b="1" dirty="0">
              <a:latin typeface="+mj-lt"/>
            </a:endParaRPr>
          </a:p>
        </p:txBody>
      </p:sp>
      <p:sp>
        <p:nvSpPr>
          <p:cNvPr id="2" name="Title 1"/>
          <p:cNvSpPr>
            <a:spLocks noGrp="1"/>
          </p:cNvSpPr>
          <p:nvPr>
            <p:ph type="title"/>
          </p:nvPr>
        </p:nvSpPr>
        <p:spPr>
          <a:xfrm>
            <a:off x="381000" y="609600"/>
            <a:ext cx="4038600" cy="6858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solidFill>
                  <a:srgbClr val="FF0000"/>
                </a:solidFill>
              </a:rPr>
              <a:t>PATHOGENESIS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953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lnSpc>
                <a:spcPct val="150000"/>
              </a:lnSpc>
              <a:buNone/>
            </a:pPr>
            <a:r>
              <a:rPr lang="en-US" b="1" dirty="0" smtClean="0">
                <a:solidFill>
                  <a:schemeClr val="bg1"/>
                </a:solidFill>
                <a:latin typeface="Arial Narrow" pitchFamily="34" charset="0"/>
              </a:rPr>
              <a:t>The number of people with type 1 and 2 diabetes mellitus (T2DM) is increasing rapidly and the latest figures are 387 million people with diabetes globally which is projected to rise to 592 million people in 2035. what is worse is that almost half of the people with diabetes remain undiagnosed. The disease burden due to diabetes is higher in low and middle income countries where four out of five people (80%) now reside. India, one of the largest countries in the Southeast Asian region, has more than 67 million people with diabetes, and this is expected to increase to 101 million by 2035.</a:t>
            </a:r>
            <a:endParaRPr lang="en-US" b="1" dirty="0">
              <a:solidFill>
                <a:schemeClr val="bg1"/>
              </a:solidFill>
              <a:latin typeface="Arial Narrow" pitchFamily="34" charset="0"/>
            </a:endParaRPr>
          </a:p>
        </p:txBody>
      </p:sp>
      <p:sp>
        <p:nvSpPr>
          <p:cNvPr id="2" name="Title 1"/>
          <p:cNvSpPr>
            <a:spLocks noGrp="1"/>
          </p:cNvSpPr>
          <p:nvPr>
            <p:ph type="title"/>
          </p:nvPr>
        </p:nvSpPr>
        <p:spPr>
          <a:xfrm>
            <a:off x="457200" y="457200"/>
            <a:ext cx="4724400" cy="944562"/>
          </a:xfrm>
        </p:spPr>
        <p:style>
          <a:lnRef idx="3">
            <a:schemeClr val="lt1"/>
          </a:lnRef>
          <a:fillRef idx="1">
            <a:schemeClr val="accent1"/>
          </a:fillRef>
          <a:effectRef idx="1">
            <a:schemeClr val="accent1"/>
          </a:effectRef>
          <a:fontRef idx="minor">
            <a:schemeClr val="lt1"/>
          </a:fontRef>
        </p:style>
        <p:txBody>
          <a:bodyPr/>
          <a:lstStyle/>
          <a:p>
            <a:r>
              <a:rPr lang="en-US" b="1" dirty="0" smtClean="0">
                <a:solidFill>
                  <a:srgbClr val="FF0000"/>
                </a:solidFill>
              </a:rPr>
              <a:t>INTRODUCTION:</a:t>
            </a:r>
            <a:endParaRPr lang="en-US"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pic>
        <p:nvPicPr>
          <p:cNvPr id="2066" name="Picture 18" descr="C:\Users\user\Desktop\SCAN FOR DIABETES\diabetes today.jpg"/>
          <p:cNvPicPr>
            <a:picLocks noChangeAspect="1" noChangeArrowheads="1"/>
          </p:cNvPicPr>
          <p:nvPr/>
        </p:nvPicPr>
        <p:blipFill>
          <a:blip r:embed="rId2"/>
          <a:srcRect/>
          <a:stretch>
            <a:fillRect/>
          </a:stretch>
        </p:blipFill>
        <p:spPr bwMode="auto">
          <a:xfrm>
            <a:off x="304800" y="381000"/>
            <a:ext cx="8534400" cy="6172200"/>
          </a:xfrm>
          <a:prstGeom prst="rect">
            <a:avLst/>
          </a:prstGeom>
        </p:spPr>
        <p:style>
          <a:lnRef idx="3">
            <a:schemeClr val="lt1"/>
          </a:lnRef>
          <a:fillRef idx="1">
            <a:schemeClr val="dk1"/>
          </a:fillRef>
          <a:effectRef idx="1">
            <a:schemeClr val="dk1"/>
          </a:effectRef>
          <a:fontRef idx="minor">
            <a:schemeClr val="lt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305800" cy="4948237"/>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pPr marL="365760" indent="-256032" fontAlgn="auto">
              <a:spcBef>
                <a:spcPts val="1200"/>
              </a:spcBef>
              <a:spcAft>
                <a:spcPts val="0"/>
              </a:spcAft>
              <a:buNone/>
              <a:defRPr/>
            </a:pPr>
            <a:endParaRPr lang="en-GB" b="1" dirty="0" smtClean="0"/>
          </a:p>
          <a:p>
            <a:pPr marL="365760" indent="-256032" algn="just" fontAlgn="auto">
              <a:spcBef>
                <a:spcPts val="1200"/>
              </a:spcBef>
              <a:spcAft>
                <a:spcPts val="0"/>
              </a:spcAft>
              <a:buFont typeface="Wingdings 3"/>
              <a:buChar char=""/>
              <a:defRPr/>
            </a:pPr>
            <a:r>
              <a:rPr lang="en-GB" b="1" dirty="0" smtClean="0">
                <a:solidFill>
                  <a:srgbClr val="FFFF00"/>
                </a:solidFill>
              </a:rPr>
              <a:t>Was previously called non-insulin-dependent diabetes mellitus (NIDDM) or adult-onset diabetes. </a:t>
            </a:r>
          </a:p>
          <a:p>
            <a:pPr marL="365760" indent="-256032" algn="just" fontAlgn="auto">
              <a:spcBef>
                <a:spcPts val="1200"/>
              </a:spcBef>
              <a:spcAft>
                <a:spcPts val="0"/>
              </a:spcAft>
              <a:buFont typeface="Wingdings 3"/>
              <a:buChar char=""/>
              <a:defRPr/>
            </a:pPr>
            <a:r>
              <a:rPr lang="en-GB" b="1" dirty="0" smtClean="0">
                <a:solidFill>
                  <a:srgbClr val="FFFF00"/>
                </a:solidFill>
              </a:rPr>
              <a:t>Type 2 diabetes may account for about 90% to 95% of all diagnosed cases of diabetes. </a:t>
            </a:r>
          </a:p>
          <a:p>
            <a:pPr marL="365760" indent="-256032" algn="just" fontAlgn="auto">
              <a:spcBef>
                <a:spcPts val="1200"/>
              </a:spcBef>
              <a:spcAft>
                <a:spcPts val="0"/>
              </a:spcAft>
              <a:buFont typeface="Wingdings 3"/>
              <a:buChar char=""/>
              <a:defRPr/>
            </a:pPr>
            <a:r>
              <a:rPr lang="en-GB" b="1" dirty="0" smtClean="0">
                <a:solidFill>
                  <a:srgbClr val="FFFF00"/>
                </a:solidFill>
              </a:rPr>
              <a:t>It usually begins as insulin resistance, a disorder in which the cells do not use insulin properly. As the need for insulin rises, the pancreas gradually loses its ability to produce insulin. </a:t>
            </a:r>
          </a:p>
          <a:p>
            <a:pPr marL="365760" indent="-256032" algn="just" fontAlgn="auto">
              <a:spcBef>
                <a:spcPts val="1200"/>
              </a:spcBef>
              <a:spcAft>
                <a:spcPts val="0"/>
              </a:spcAft>
              <a:buFont typeface="Wingdings 3"/>
              <a:buChar char=""/>
              <a:defRPr/>
            </a:pPr>
            <a:r>
              <a:rPr lang="en-GB" b="1" dirty="0" smtClean="0">
                <a:solidFill>
                  <a:srgbClr val="FFFF00"/>
                </a:solidFill>
              </a:rPr>
              <a:t>Type 2 diabetes is associated with older age, obesity, family history of diabetes, history of gestational diabetes, impaired glucose metabolism, physical inactivity, and race/ethnicity.  </a:t>
            </a:r>
          </a:p>
          <a:p>
            <a:pPr marL="365760" indent="-256032" algn="just" fontAlgn="auto">
              <a:spcBef>
                <a:spcPts val="1200"/>
              </a:spcBef>
              <a:spcAft>
                <a:spcPts val="0"/>
              </a:spcAft>
              <a:buFont typeface="Wingdings 3"/>
              <a:buChar char=""/>
              <a:defRPr/>
            </a:pPr>
            <a:r>
              <a:rPr lang="en-GB" b="1" dirty="0" smtClean="0">
                <a:solidFill>
                  <a:srgbClr val="FFFF00"/>
                </a:solidFill>
              </a:rPr>
              <a:t>Type 2 diabetes is increasingly being diagnosed in children and adolescents.</a:t>
            </a:r>
            <a:endParaRPr lang="en-GB" dirty="0">
              <a:solidFill>
                <a:srgbClr val="FFFF00"/>
              </a:solidFill>
            </a:endParaRPr>
          </a:p>
        </p:txBody>
      </p:sp>
      <p:sp>
        <p:nvSpPr>
          <p:cNvPr id="3" name="Title 2"/>
          <p:cNvSpPr>
            <a:spLocks noGrp="1"/>
          </p:cNvSpPr>
          <p:nvPr>
            <p:ph type="title"/>
          </p:nvPr>
        </p:nvSpPr>
        <p:spPr>
          <a:xfrm>
            <a:off x="457200" y="533400"/>
            <a:ext cx="4191000" cy="914400"/>
          </a:xfrm>
        </p:spPr>
        <p:style>
          <a:lnRef idx="3">
            <a:schemeClr val="lt1"/>
          </a:lnRef>
          <a:fillRef idx="1">
            <a:schemeClr val="accent3"/>
          </a:fillRef>
          <a:effectRef idx="1">
            <a:schemeClr val="accent3"/>
          </a:effectRef>
          <a:fontRef idx="minor">
            <a:schemeClr val="lt1"/>
          </a:fontRef>
        </p:style>
        <p:txBody>
          <a:bodyPr>
            <a:normAutofit fontScale="90000"/>
          </a:bodyPr>
          <a:lstStyle/>
          <a:p>
            <a:pPr fontAlgn="auto">
              <a:spcAft>
                <a:spcPts val="0"/>
              </a:spcAft>
              <a:defRPr/>
            </a:pPr>
            <a:r>
              <a:rPr lang="en-GB" b="1" dirty="0" smtClean="0">
                <a:solidFill>
                  <a:srgbClr val="FF0000"/>
                </a:solidFill>
              </a:rPr>
              <a:t>TYPE 2 DIABETES:</a:t>
            </a:r>
            <a:r>
              <a:rPr lang="en-GB" dirty="0" smtClean="0">
                <a:solidFill>
                  <a:srgbClr val="FF0000"/>
                </a:solidFill>
              </a:rPr>
              <a:t> </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3886200"/>
          </a:xfrm>
        </p:spPr>
        <p:style>
          <a:lnRef idx="3">
            <a:schemeClr val="lt1"/>
          </a:lnRef>
          <a:fillRef idx="1">
            <a:schemeClr val="accent5"/>
          </a:fillRef>
          <a:effectRef idx="1">
            <a:schemeClr val="accent5"/>
          </a:effectRef>
          <a:fontRef idx="minor">
            <a:schemeClr val="lt1"/>
          </a:fontRef>
        </p:style>
        <p:txBody>
          <a:bodyPr/>
          <a:lstStyle/>
          <a:p>
            <a:pPr>
              <a:buNone/>
            </a:pPr>
            <a:r>
              <a:rPr lang="en-US" b="1" u="sng" dirty="0" smtClean="0">
                <a:solidFill>
                  <a:srgbClr val="FF0000"/>
                </a:solidFill>
              </a:rPr>
              <a:t>TYPE 2 DM:</a:t>
            </a:r>
          </a:p>
          <a:p>
            <a:pPr>
              <a:buNone/>
            </a:pPr>
            <a:r>
              <a:rPr lang="en-US" b="1" dirty="0" smtClean="0">
                <a:solidFill>
                  <a:schemeClr val="bg1"/>
                </a:solidFill>
              </a:rPr>
              <a:t>Type 2 DM is characterized by-</a:t>
            </a:r>
          </a:p>
          <a:p>
            <a:pPr>
              <a:buFont typeface="Wingdings" pitchFamily="2" charset="2"/>
              <a:buChar char="ü"/>
            </a:pPr>
            <a:r>
              <a:rPr lang="en-US" b="1" dirty="0" smtClean="0">
                <a:solidFill>
                  <a:schemeClr val="bg1"/>
                </a:solidFill>
              </a:rPr>
              <a:t> Impaired insulin secretion.</a:t>
            </a:r>
          </a:p>
          <a:p>
            <a:pPr>
              <a:buFont typeface="Wingdings" pitchFamily="2" charset="2"/>
              <a:buChar char="ü"/>
            </a:pPr>
            <a:r>
              <a:rPr lang="en-US" b="1" dirty="0" smtClean="0">
                <a:solidFill>
                  <a:schemeClr val="bg1"/>
                </a:solidFill>
              </a:rPr>
              <a:t> Insulin resistance.</a:t>
            </a:r>
          </a:p>
          <a:p>
            <a:pPr>
              <a:buFont typeface="Wingdings" pitchFamily="2" charset="2"/>
              <a:buChar char="ü"/>
            </a:pPr>
            <a:r>
              <a:rPr lang="en-US" b="1" dirty="0" smtClean="0">
                <a:solidFill>
                  <a:schemeClr val="bg1"/>
                </a:solidFill>
              </a:rPr>
              <a:t> Excessive hepatic glucose production.</a:t>
            </a:r>
          </a:p>
          <a:p>
            <a:pPr>
              <a:buFont typeface="Wingdings" pitchFamily="2" charset="2"/>
              <a:buChar char="ü"/>
            </a:pPr>
            <a:r>
              <a:rPr lang="en-US" b="1" dirty="0" smtClean="0">
                <a:solidFill>
                  <a:schemeClr val="bg1"/>
                </a:solidFill>
              </a:rPr>
              <a:t> Abnormal fat metabolism.</a:t>
            </a:r>
          </a:p>
          <a:p>
            <a:pPr>
              <a:buFont typeface="Wingdings" pitchFamily="2" charset="2"/>
              <a:buChar char="ü"/>
            </a:pPr>
            <a:r>
              <a:rPr lang="en-US" b="1" dirty="0" smtClean="0">
                <a:solidFill>
                  <a:schemeClr val="bg1"/>
                </a:solidFill>
              </a:rPr>
              <a:t> Genetic susceptibility.</a:t>
            </a:r>
          </a:p>
          <a:p>
            <a:pPr>
              <a:buNone/>
            </a:pPr>
            <a:r>
              <a:rPr lang="en-US" b="1" u="sng" dirty="0" smtClean="0"/>
              <a:t>  </a:t>
            </a:r>
            <a:endParaRPr lang="en-US" b="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endParaRPr lang="en-US" dirty="0"/>
          </a:p>
        </p:txBody>
      </p:sp>
      <p:pic>
        <p:nvPicPr>
          <p:cNvPr id="4098" name="Picture 2" descr="C:\Users\user\Desktop\SCAN FOR DIABETES\diabetes today4.jpg"/>
          <p:cNvPicPr>
            <a:picLocks noChangeAspect="1" noChangeArrowheads="1"/>
          </p:cNvPicPr>
          <p:nvPr/>
        </p:nvPicPr>
        <p:blipFill>
          <a:blip r:embed="rId2"/>
          <a:srcRect/>
          <a:stretch>
            <a:fillRect/>
          </a:stretch>
        </p:blipFill>
        <p:spPr bwMode="auto">
          <a:xfrm>
            <a:off x="457200" y="381000"/>
            <a:ext cx="8229600" cy="60960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endParaRPr lang="en-US" dirty="0"/>
          </a:p>
        </p:txBody>
      </p:sp>
      <p:pic>
        <p:nvPicPr>
          <p:cNvPr id="5122" name="Picture 2" descr="C:\Users\user\Desktop\SCAN FOR DIABETES\diabetes today20001.jpg"/>
          <p:cNvPicPr>
            <a:picLocks noChangeAspect="1" noChangeArrowheads="1"/>
          </p:cNvPicPr>
          <p:nvPr/>
        </p:nvPicPr>
        <p:blipFill>
          <a:blip r:embed="rId2"/>
          <a:srcRect/>
          <a:stretch>
            <a:fillRect/>
          </a:stretch>
        </p:blipFill>
        <p:spPr bwMode="auto">
          <a:xfrm>
            <a:off x="304800" y="228600"/>
            <a:ext cx="8534400" cy="62484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05362"/>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365760" indent="-256032" algn="just" fontAlgn="auto">
              <a:spcBef>
                <a:spcPts val="1200"/>
              </a:spcBef>
              <a:spcAft>
                <a:spcPts val="0"/>
              </a:spcAft>
              <a:buFont typeface="Wingdings 3"/>
              <a:buChar char=""/>
              <a:defRPr/>
            </a:pPr>
            <a:endParaRPr lang="en-GB" b="1" dirty="0" smtClean="0"/>
          </a:p>
          <a:p>
            <a:pPr marL="365760" indent="-256032" algn="just" fontAlgn="auto">
              <a:spcBef>
                <a:spcPts val="1200"/>
              </a:spcBef>
              <a:spcAft>
                <a:spcPts val="0"/>
              </a:spcAft>
              <a:buFont typeface="Wingdings 3"/>
              <a:buChar char=""/>
              <a:defRPr/>
            </a:pPr>
            <a:r>
              <a:rPr lang="en-GB" b="1" dirty="0" smtClean="0"/>
              <a:t>A form of glucose intolerance that is diagnosed in some women during pregnancy. </a:t>
            </a:r>
          </a:p>
          <a:p>
            <a:pPr marL="365760" indent="-256032" algn="just" fontAlgn="auto">
              <a:spcBef>
                <a:spcPts val="1200"/>
              </a:spcBef>
              <a:spcAft>
                <a:spcPts val="0"/>
              </a:spcAft>
              <a:buFont typeface="Wingdings 3"/>
              <a:buChar char=""/>
              <a:defRPr/>
            </a:pPr>
            <a:r>
              <a:rPr lang="en-GB" b="1" dirty="0" smtClean="0"/>
              <a:t>Gestational diabetes occurs more frequently among African Americans, Hispanic/Latino Americans, and American Indians. It is also more common among obese women and women with a family history of diabetes. </a:t>
            </a:r>
          </a:p>
          <a:p>
            <a:pPr marL="365760" indent="-256032" algn="just" fontAlgn="auto">
              <a:spcBef>
                <a:spcPts val="1200"/>
              </a:spcBef>
              <a:spcAft>
                <a:spcPts val="0"/>
              </a:spcAft>
              <a:buFont typeface="Wingdings 3"/>
              <a:buChar char=""/>
              <a:defRPr/>
            </a:pPr>
            <a:r>
              <a:rPr lang="en-GB" b="1" dirty="0" smtClean="0"/>
              <a:t>During pregnancy, gestational diabetes requires treatment to normalize maternal blood glucose levels to avoid complications in the infant. </a:t>
            </a:r>
          </a:p>
          <a:p>
            <a:pPr marL="365760" indent="-256032" algn="just" fontAlgn="auto">
              <a:spcBef>
                <a:spcPts val="1200"/>
              </a:spcBef>
              <a:spcAft>
                <a:spcPts val="0"/>
              </a:spcAft>
              <a:buFont typeface="Wingdings 3"/>
              <a:buChar char=""/>
              <a:defRPr/>
            </a:pPr>
            <a:r>
              <a:rPr lang="en-GB" b="1" dirty="0" smtClean="0"/>
              <a:t>After pregnancy, 5% to 10% of women with gestational diabetes are found to have type 2 diabetes. </a:t>
            </a:r>
          </a:p>
          <a:p>
            <a:pPr marL="365760" indent="-256032" algn="just" fontAlgn="auto">
              <a:spcBef>
                <a:spcPts val="1200"/>
              </a:spcBef>
              <a:spcAft>
                <a:spcPts val="0"/>
              </a:spcAft>
              <a:buFont typeface="Wingdings 3"/>
              <a:buChar char=""/>
              <a:defRPr/>
            </a:pPr>
            <a:r>
              <a:rPr lang="en-GB" b="1" dirty="0" smtClean="0"/>
              <a:t>Women who have had gestational diabetes have a 20% to 50% chance of developing diabetes in the next 5-10 years.</a:t>
            </a:r>
            <a:endParaRPr lang="en-GB" dirty="0"/>
          </a:p>
        </p:txBody>
      </p:sp>
      <p:sp>
        <p:nvSpPr>
          <p:cNvPr id="3" name="Title 2"/>
          <p:cNvSpPr>
            <a:spLocks noGrp="1"/>
          </p:cNvSpPr>
          <p:nvPr>
            <p:ph type="title"/>
          </p:nvPr>
        </p:nvSpPr>
        <p:spPr>
          <a:xfrm>
            <a:off x="457200" y="457200"/>
            <a:ext cx="8229600" cy="685800"/>
          </a:xfrm>
        </p:spPr>
        <p:style>
          <a:lnRef idx="3">
            <a:schemeClr val="lt1"/>
          </a:lnRef>
          <a:fillRef idx="1">
            <a:schemeClr val="dk1"/>
          </a:fillRef>
          <a:effectRef idx="1">
            <a:schemeClr val="dk1"/>
          </a:effectRef>
          <a:fontRef idx="minor">
            <a:schemeClr val="lt1"/>
          </a:fontRef>
        </p:style>
        <p:txBody>
          <a:bodyPr>
            <a:normAutofit/>
          </a:bodyPr>
          <a:lstStyle/>
          <a:p>
            <a:pPr algn="ctr" fontAlgn="auto">
              <a:spcAft>
                <a:spcPts val="0"/>
              </a:spcAft>
              <a:defRPr/>
            </a:pPr>
            <a:r>
              <a:rPr lang="en-GB" sz="3600" b="1" dirty="0" smtClean="0">
                <a:solidFill>
                  <a:srgbClr val="FFFF00"/>
                </a:solidFill>
              </a:rPr>
              <a:t>GESTATIONAL DIABETES </a:t>
            </a:r>
            <a:endParaRPr lang="en-GB" sz="36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57200" y="1371600"/>
            <a:ext cx="8229600" cy="3657600"/>
          </a:xfrm>
        </p:spPr>
        <p:style>
          <a:lnRef idx="0">
            <a:schemeClr val="accent1"/>
          </a:lnRef>
          <a:fillRef idx="3">
            <a:schemeClr val="accent1"/>
          </a:fillRef>
          <a:effectRef idx="3">
            <a:schemeClr val="accent1"/>
          </a:effectRef>
          <a:fontRef idx="minor">
            <a:schemeClr val="lt1"/>
          </a:fontRef>
        </p:style>
        <p:txBody>
          <a:bodyPr/>
          <a:lstStyle/>
          <a:p>
            <a:pPr algn="just"/>
            <a:r>
              <a:rPr lang="en-GB" b="1" dirty="0" smtClean="0"/>
              <a:t>Other specific types of diabetes result from specific genetic conditions (such as maturity-onset diabetes of youth), surgery, drugs, malnutrition, infections, and other illnesses. </a:t>
            </a:r>
          </a:p>
          <a:p>
            <a:pPr algn="just"/>
            <a:endParaRPr lang="en-GB" b="1" dirty="0" smtClean="0"/>
          </a:p>
          <a:p>
            <a:pPr algn="just"/>
            <a:r>
              <a:rPr lang="en-GB" b="1" dirty="0" smtClean="0"/>
              <a:t>Such types of diabetes may account for 1% to 5% of all diagnosed cases of diabetes. </a:t>
            </a:r>
            <a:endParaRPr lang="en-GB" dirty="0" smtClean="0"/>
          </a:p>
        </p:txBody>
      </p:sp>
      <p:sp>
        <p:nvSpPr>
          <p:cNvPr id="3" name="Title 2"/>
          <p:cNvSpPr>
            <a:spLocks noGrp="1"/>
          </p:cNvSpPr>
          <p:nvPr>
            <p:ph type="title"/>
          </p:nvPr>
        </p:nvSpPr>
        <p:spPr>
          <a:xfrm>
            <a:off x="457200" y="685800"/>
            <a:ext cx="5181600" cy="685800"/>
          </a:xfrm>
        </p:spPr>
        <p:style>
          <a:lnRef idx="1">
            <a:schemeClr val="dk1"/>
          </a:lnRef>
          <a:fillRef idx="2">
            <a:schemeClr val="dk1"/>
          </a:fillRef>
          <a:effectRef idx="1">
            <a:schemeClr val="dk1"/>
          </a:effectRef>
          <a:fontRef idx="minor">
            <a:schemeClr val="dk1"/>
          </a:fontRef>
        </p:style>
        <p:txBody>
          <a:bodyPr>
            <a:normAutofit/>
          </a:bodyPr>
          <a:lstStyle/>
          <a:p>
            <a:pPr fontAlgn="auto">
              <a:spcAft>
                <a:spcPts val="0"/>
              </a:spcAft>
              <a:defRPr/>
            </a:pPr>
            <a:r>
              <a:rPr lang="en-GB" sz="3200" b="1" u="sng" dirty="0" smtClean="0">
                <a:solidFill>
                  <a:srgbClr val="FF0000"/>
                </a:solidFill>
              </a:rPr>
              <a:t>OTHER TYPES OF DM:</a:t>
            </a:r>
            <a:endParaRPr lang="en-GB" sz="3200" b="1" u="sng"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25"/>
            <a:ext cx="8153400" cy="5629275"/>
          </a:xfrm>
        </p:spPr>
        <p:style>
          <a:lnRef idx="3">
            <a:schemeClr val="lt1"/>
          </a:lnRef>
          <a:fillRef idx="1">
            <a:schemeClr val="dk1"/>
          </a:fillRef>
          <a:effectRef idx="1">
            <a:schemeClr val="dk1"/>
          </a:effectRef>
          <a:fontRef idx="minor">
            <a:schemeClr val="lt1"/>
          </a:fontRef>
        </p:style>
        <p:txBody>
          <a:bodyPr>
            <a:normAutofit fontScale="32500" lnSpcReduction="20000"/>
          </a:bodyPr>
          <a:lstStyle/>
          <a:p>
            <a:pPr marL="365760" indent="-256032" fontAlgn="auto">
              <a:spcAft>
                <a:spcPts val="0"/>
              </a:spcAft>
              <a:buFont typeface="Wingdings 3"/>
              <a:buNone/>
              <a:defRPr/>
            </a:pPr>
            <a:endParaRPr lang="en-GB" sz="3800" b="1" u="sng" dirty="0" smtClean="0">
              <a:solidFill>
                <a:srgbClr val="FFFF00"/>
              </a:solidFill>
            </a:endParaRPr>
          </a:p>
          <a:p>
            <a:pPr marL="365760" indent="-256032" fontAlgn="auto">
              <a:spcAft>
                <a:spcPts val="0"/>
              </a:spcAft>
              <a:buFont typeface="Wingdings 3"/>
              <a:buNone/>
              <a:defRPr/>
            </a:pPr>
            <a:r>
              <a:rPr lang="en-GB" sz="4300" b="1" u="sng" dirty="0" smtClean="0">
                <a:solidFill>
                  <a:srgbClr val="FFFF00"/>
                </a:solidFill>
              </a:rPr>
              <a:t>Secondary causes of Diabetes mellitus include: </a:t>
            </a:r>
          </a:p>
          <a:p>
            <a:pPr marL="365760" indent="-256032" fontAlgn="auto">
              <a:spcAft>
                <a:spcPts val="0"/>
              </a:spcAft>
              <a:buFont typeface="Wingdings 3"/>
              <a:buChar char=""/>
              <a:defRPr/>
            </a:pPr>
            <a:r>
              <a:rPr lang="en-GB" sz="4300" b="1" dirty="0" smtClean="0">
                <a:solidFill>
                  <a:srgbClr val="FFFF00"/>
                </a:solidFill>
              </a:rPr>
              <a:t>Acromegaly, </a:t>
            </a:r>
          </a:p>
          <a:p>
            <a:pPr marL="365760" indent="-256032" fontAlgn="auto">
              <a:spcAft>
                <a:spcPts val="0"/>
              </a:spcAft>
              <a:buFont typeface="Wingdings 3"/>
              <a:buChar char=""/>
              <a:defRPr/>
            </a:pPr>
            <a:r>
              <a:rPr lang="en-GB" sz="4300" b="1" dirty="0" smtClean="0">
                <a:solidFill>
                  <a:srgbClr val="FFFF00"/>
                </a:solidFill>
              </a:rPr>
              <a:t>Cushing syndrome, </a:t>
            </a:r>
          </a:p>
          <a:p>
            <a:pPr marL="365760" indent="-256032" fontAlgn="auto">
              <a:spcAft>
                <a:spcPts val="0"/>
              </a:spcAft>
              <a:buFont typeface="Wingdings 3"/>
              <a:buChar char=""/>
              <a:defRPr/>
            </a:pPr>
            <a:r>
              <a:rPr lang="en-GB" sz="4300" b="1" dirty="0" smtClean="0">
                <a:solidFill>
                  <a:srgbClr val="FFFF00"/>
                </a:solidFill>
              </a:rPr>
              <a:t>Thyrotoxicosis, </a:t>
            </a:r>
          </a:p>
          <a:p>
            <a:pPr marL="365760" indent="-256032" fontAlgn="auto">
              <a:spcAft>
                <a:spcPts val="0"/>
              </a:spcAft>
              <a:buFont typeface="Wingdings 3"/>
              <a:buChar char=""/>
              <a:defRPr/>
            </a:pPr>
            <a:r>
              <a:rPr lang="en-GB" sz="4300" b="1" dirty="0" smtClean="0">
                <a:solidFill>
                  <a:srgbClr val="FFFF00"/>
                </a:solidFill>
              </a:rPr>
              <a:t>Pheochromocytoma</a:t>
            </a:r>
          </a:p>
          <a:p>
            <a:pPr marL="365760" indent="-256032" fontAlgn="auto">
              <a:spcAft>
                <a:spcPts val="0"/>
              </a:spcAft>
              <a:buFont typeface="Wingdings 3"/>
              <a:buChar char=""/>
              <a:defRPr/>
            </a:pPr>
            <a:r>
              <a:rPr lang="en-GB" sz="4300" b="1" dirty="0" smtClean="0">
                <a:solidFill>
                  <a:srgbClr val="FFFF00"/>
                </a:solidFill>
              </a:rPr>
              <a:t>Chronic pancreatitis, </a:t>
            </a:r>
          </a:p>
          <a:p>
            <a:pPr marL="365760" indent="-256032" fontAlgn="auto">
              <a:spcAft>
                <a:spcPts val="0"/>
              </a:spcAft>
              <a:buFont typeface="Wingdings 3"/>
              <a:buChar char=""/>
              <a:defRPr/>
            </a:pPr>
            <a:r>
              <a:rPr lang="en-GB" sz="4300" b="1" dirty="0" smtClean="0">
                <a:solidFill>
                  <a:srgbClr val="FFFF00"/>
                </a:solidFill>
              </a:rPr>
              <a:t>Cancer</a:t>
            </a:r>
          </a:p>
          <a:p>
            <a:pPr marL="365760" indent="-256032" fontAlgn="auto">
              <a:spcAft>
                <a:spcPts val="0"/>
              </a:spcAft>
              <a:buFont typeface="Wingdings 3"/>
              <a:buChar char=""/>
              <a:defRPr/>
            </a:pPr>
            <a:r>
              <a:rPr lang="en-GB" sz="4300" b="1" dirty="0" smtClean="0">
                <a:solidFill>
                  <a:srgbClr val="FFFF00"/>
                </a:solidFill>
              </a:rPr>
              <a:t>Drug induced hyperglycaemia:</a:t>
            </a:r>
          </a:p>
          <a:p>
            <a:pPr marL="365760" indent="-256032" fontAlgn="auto">
              <a:spcAft>
                <a:spcPts val="0"/>
              </a:spcAft>
              <a:buNone/>
              <a:defRPr/>
            </a:pPr>
            <a:endParaRPr lang="en-GB" sz="4300" dirty="0" smtClean="0"/>
          </a:p>
          <a:p>
            <a:pPr marL="621792" lvl="1" algn="just" fontAlgn="auto">
              <a:spcBef>
                <a:spcPts val="324"/>
              </a:spcBef>
              <a:spcAft>
                <a:spcPts val="0"/>
              </a:spcAft>
              <a:buFont typeface="Verdana"/>
              <a:buChar char="◦"/>
              <a:defRPr/>
            </a:pPr>
            <a:r>
              <a:rPr lang="en-GB" sz="4300" b="1" dirty="0" smtClean="0">
                <a:solidFill>
                  <a:srgbClr val="FFC000"/>
                </a:solidFill>
              </a:rPr>
              <a:t>Atypical Antipsychotics - Alter receptor binding characteristics, leading to increased insulin resistance.</a:t>
            </a:r>
          </a:p>
          <a:p>
            <a:pPr marL="621792" lvl="1" algn="just" fontAlgn="auto">
              <a:spcBef>
                <a:spcPts val="324"/>
              </a:spcBef>
              <a:spcAft>
                <a:spcPts val="0"/>
              </a:spcAft>
              <a:buFont typeface="Verdana"/>
              <a:buChar char="◦"/>
              <a:defRPr/>
            </a:pPr>
            <a:r>
              <a:rPr lang="en-GB" sz="4300" b="1" dirty="0" smtClean="0">
                <a:solidFill>
                  <a:srgbClr val="FFC000"/>
                </a:solidFill>
              </a:rPr>
              <a:t>Beta-blockers - Inhibit insulin secretion.</a:t>
            </a:r>
          </a:p>
          <a:p>
            <a:pPr marL="621792" lvl="1" algn="just" fontAlgn="auto">
              <a:spcBef>
                <a:spcPts val="324"/>
              </a:spcBef>
              <a:spcAft>
                <a:spcPts val="0"/>
              </a:spcAft>
              <a:buFont typeface="Verdana"/>
              <a:buChar char="◦"/>
              <a:defRPr/>
            </a:pPr>
            <a:r>
              <a:rPr lang="en-GB" sz="4300" b="1" dirty="0" smtClean="0">
                <a:solidFill>
                  <a:srgbClr val="FFC000"/>
                </a:solidFill>
              </a:rPr>
              <a:t>Calcium Channel Blockers - Inhibits secretion of insulin by interfering with cytosolic calcium release.</a:t>
            </a:r>
          </a:p>
          <a:p>
            <a:pPr marL="621792" lvl="1" algn="just" fontAlgn="auto">
              <a:spcBef>
                <a:spcPts val="324"/>
              </a:spcBef>
              <a:spcAft>
                <a:spcPts val="0"/>
              </a:spcAft>
              <a:buFont typeface="Verdana"/>
              <a:buChar char="◦"/>
              <a:defRPr/>
            </a:pPr>
            <a:r>
              <a:rPr lang="en-GB" sz="4300" b="1" dirty="0" smtClean="0">
                <a:solidFill>
                  <a:srgbClr val="FFC000"/>
                </a:solidFill>
              </a:rPr>
              <a:t>Corticosteroids - Cause peripheral insulin resistance and gluconeogensis.</a:t>
            </a:r>
          </a:p>
          <a:p>
            <a:pPr marL="621792" lvl="1" algn="just" fontAlgn="auto">
              <a:spcBef>
                <a:spcPts val="324"/>
              </a:spcBef>
              <a:spcAft>
                <a:spcPts val="0"/>
              </a:spcAft>
              <a:buFont typeface="Verdana"/>
              <a:buChar char="◦"/>
              <a:defRPr/>
            </a:pPr>
            <a:r>
              <a:rPr lang="en-GB" sz="4300" b="1" dirty="0" smtClean="0">
                <a:solidFill>
                  <a:srgbClr val="FFC000"/>
                </a:solidFill>
              </a:rPr>
              <a:t>Fluoroquinolones - Inhibits insulin secretion by blocking ATP sensitive potassium channels.</a:t>
            </a:r>
          </a:p>
          <a:p>
            <a:pPr marL="621792" lvl="1" algn="just" fontAlgn="auto">
              <a:spcBef>
                <a:spcPts val="324"/>
              </a:spcBef>
              <a:spcAft>
                <a:spcPts val="0"/>
              </a:spcAft>
              <a:buFont typeface="Verdana"/>
              <a:buChar char="◦"/>
              <a:defRPr/>
            </a:pPr>
            <a:r>
              <a:rPr lang="en-GB" sz="4300" b="1" dirty="0" smtClean="0">
                <a:solidFill>
                  <a:srgbClr val="FFC000"/>
                </a:solidFill>
              </a:rPr>
              <a:t>Niacin - They cause increased insulin resistance due to increased free fatty acid mobilization.</a:t>
            </a:r>
          </a:p>
          <a:p>
            <a:pPr marL="621792" lvl="1" algn="just" fontAlgn="auto">
              <a:spcBef>
                <a:spcPts val="324"/>
              </a:spcBef>
              <a:spcAft>
                <a:spcPts val="0"/>
              </a:spcAft>
              <a:buFont typeface="Verdana"/>
              <a:buChar char="◦"/>
              <a:defRPr/>
            </a:pPr>
            <a:r>
              <a:rPr lang="en-GB" sz="4300" b="1" dirty="0" smtClean="0">
                <a:solidFill>
                  <a:srgbClr val="FFC000"/>
                </a:solidFill>
              </a:rPr>
              <a:t>Phenothiazines - Inhibit insulin secretion.</a:t>
            </a:r>
          </a:p>
          <a:p>
            <a:pPr marL="621792" lvl="1" algn="just" fontAlgn="auto">
              <a:spcBef>
                <a:spcPts val="324"/>
              </a:spcBef>
              <a:spcAft>
                <a:spcPts val="0"/>
              </a:spcAft>
              <a:buFont typeface="Verdana"/>
              <a:buChar char="◦"/>
              <a:defRPr/>
            </a:pPr>
            <a:r>
              <a:rPr lang="en-GB" sz="4300" b="1" dirty="0" smtClean="0">
                <a:solidFill>
                  <a:srgbClr val="FFC000"/>
                </a:solidFill>
              </a:rPr>
              <a:t>Protease Inhibitors - Inhibit the conversion of proinsulin to insulin.</a:t>
            </a:r>
          </a:p>
          <a:p>
            <a:pPr marL="621792" lvl="1" algn="just" fontAlgn="auto">
              <a:spcBef>
                <a:spcPts val="324"/>
              </a:spcBef>
              <a:spcAft>
                <a:spcPts val="0"/>
              </a:spcAft>
              <a:buFont typeface="Verdana"/>
              <a:buChar char="◦"/>
              <a:defRPr/>
            </a:pPr>
            <a:r>
              <a:rPr lang="en-GB" sz="4300" b="1" dirty="0" smtClean="0">
                <a:solidFill>
                  <a:srgbClr val="FFC000"/>
                </a:solidFill>
              </a:rPr>
              <a:t>Thiazide Diuretics - Inhibit insulin secretion due to hypokalemia. They also cause increased insulin resistance due to increased free fatty acid mobilization.</a:t>
            </a:r>
          </a:p>
          <a:p>
            <a:pPr marL="365760" indent="-256032" fontAlgn="auto">
              <a:spcAft>
                <a:spcPts val="0"/>
              </a:spcAft>
              <a:buFont typeface="Wingdings 3"/>
              <a:buChar char=""/>
              <a:defRPr/>
            </a:pPr>
            <a:endParaRPr lang="en-GB" sz="2800" dirty="0"/>
          </a:p>
        </p:txBody>
      </p:sp>
      <p:sp>
        <p:nvSpPr>
          <p:cNvPr id="3" name="Title 2"/>
          <p:cNvSpPr>
            <a:spLocks noGrp="1"/>
          </p:cNvSpPr>
          <p:nvPr>
            <p:ph type="title"/>
          </p:nvPr>
        </p:nvSpPr>
        <p:spPr>
          <a:xfrm>
            <a:off x="428596" y="381000"/>
            <a:ext cx="8229600" cy="609600"/>
          </a:xfrm>
        </p:spPr>
        <p:style>
          <a:lnRef idx="3">
            <a:schemeClr val="lt1"/>
          </a:lnRef>
          <a:fillRef idx="1">
            <a:schemeClr val="accent1"/>
          </a:fillRef>
          <a:effectRef idx="1">
            <a:schemeClr val="accent1"/>
          </a:effectRef>
          <a:fontRef idx="minor">
            <a:schemeClr val="lt1"/>
          </a:fontRef>
        </p:style>
        <p:txBody>
          <a:bodyPr>
            <a:normAutofit fontScale="90000"/>
          </a:bodyPr>
          <a:lstStyle/>
          <a:p>
            <a:pPr fontAlgn="auto">
              <a:spcAft>
                <a:spcPts val="0"/>
              </a:spcAft>
              <a:defRPr/>
            </a:pPr>
            <a:r>
              <a:rPr lang="en-GB" b="1" u="sng" dirty="0" smtClean="0">
                <a:solidFill>
                  <a:srgbClr val="FF0000"/>
                </a:solidFill>
              </a:rPr>
              <a:t>SECONDARY DM:</a:t>
            </a:r>
            <a:endParaRPr lang="en-GB" b="1" u="sng"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Grp="1" noChangeAspect="1" noChangeArrowheads="1"/>
          </p:cNvPicPr>
          <p:nvPr>
            <p:ph idx="1"/>
          </p:nvPr>
        </p:nvPicPr>
        <p:blipFill>
          <a:blip r:embed="rId3"/>
          <a:srcRect/>
          <a:stretch>
            <a:fillRect/>
          </a:stretch>
        </p:blipFill>
        <p:spPr>
          <a:xfrm>
            <a:off x="214313" y="214313"/>
            <a:ext cx="8786812" cy="6429375"/>
          </a:xfrm>
        </p:spPr>
        <p:style>
          <a:lnRef idx="3">
            <a:schemeClr val="lt1"/>
          </a:lnRef>
          <a:fillRef idx="1">
            <a:schemeClr val="dk1"/>
          </a:fillRef>
          <a:effectRef idx="1">
            <a:schemeClr val="dk1"/>
          </a:effectRef>
          <a:fontRef idx="minor">
            <a:schemeClr val="lt1"/>
          </a:fontRef>
        </p:style>
      </p:pic>
      <p:sp>
        <p:nvSpPr>
          <p:cNvPr id="7" name="Rectangle 6"/>
          <p:cNvSpPr/>
          <p:nvPr/>
        </p:nvSpPr>
        <p:spPr>
          <a:xfrm>
            <a:off x="3786188" y="714375"/>
            <a:ext cx="4643437" cy="1714500"/>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t>Management of Diabetes Mellitus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800599"/>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
              <a:buNone/>
            </a:pPr>
            <a:endParaRPr lang="en-US" sz="2400" b="1" dirty="0" smtClean="0"/>
          </a:p>
          <a:p>
            <a:pPr algn="just"/>
            <a:r>
              <a:rPr lang="en-US" sz="2400" b="1" dirty="0" smtClean="0"/>
              <a:t>Individualization of treatment regimen</a:t>
            </a:r>
          </a:p>
          <a:p>
            <a:pPr algn="just"/>
            <a:r>
              <a:rPr lang="en-US" sz="2400" b="1" dirty="0" smtClean="0"/>
              <a:t>Achievement of metabolic status at normal or as close to normal as possible, especially blood glucose and lipid concentrations</a:t>
            </a:r>
          </a:p>
          <a:p>
            <a:pPr algn="just"/>
            <a:r>
              <a:rPr lang="en-US" sz="2400" b="1" dirty="0" smtClean="0"/>
              <a:t>Achievement and maintenance of normal or reasonable body-weight.</a:t>
            </a:r>
          </a:p>
          <a:p>
            <a:pPr algn="just"/>
            <a:r>
              <a:rPr lang="en-US" sz="2400" b="1" dirty="0" smtClean="0"/>
              <a:t>Adherence to a sound, realistic and appropriate diet and exercise programme.</a:t>
            </a:r>
          </a:p>
          <a:p>
            <a:pPr algn="just"/>
            <a:r>
              <a:rPr lang="en-US" sz="2400" b="1" dirty="0" smtClean="0"/>
              <a:t>Attainment of normal quality of life without symptoms referable to diabetes</a:t>
            </a:r>
          </a:p>
          <a:p>
            <a:pPr algn="just"/>
            <a:r>
              <a:rPr lang="en-US" sz="2400" b="1" dirty="0" smtClean="0"/>
              <a:t>Attainment of utility towards family and society.</a:t>
            </a:r>
          </a:p>
          <a:p>
            <a:endParaRPr lang="en-US" dirty="0" smtClean="0"/>
          </a:p>
          <a:p>
            <a:endParaRPr lang="en-US" dirty="0"/>
          </a:p>
        </p:txBody>
      </p:sp>
      <p:sp>
        <p:nvSpPr>
          <p:cNvPr id="2" name="Title 1"/>
          <p:cNvSpPr>
            <a:spLocks noGrp="1"/>
          </p:cNvSpPr>
          <p:nvPr>
            <p:ph type="title"/>
          </p:nvPr>
        </p:nvSpPr>
        <p:spPr>
          <a:xfrm>
            <a:off x="457200" y="533400"/>
            <a:ext cx="8229600" cy="762000"/>
          </a:xfrm>
        </p:spPr>
        <p:style>
          <a:lnRef idx="2">
            <a:schemeClr val="dk1"/>
          </a:lnRef>
          <a:fillRef idx="1">
            <a:schemeClr val="lt1"/>
          </a:fillRef>
          <a:effectRef idx="0">
            <a:schemeClr val="dk1"/>
          </a:effectRef>
          <a:fontRef idx="minor">
            <a:schemeClr val="dk1"/>
          </a:fontRef>
        </p:style>
        <p:txBody>
          <a:bodyPr>
            <a:normAutofit/>
          </a:bodyPr>
          <a:lstStyle/>
          <a:p>
            <a:pPr algn="ctr"/>
            <a:r>
              <a:rPr lang="en-US" sz="3600" b="1" dirty="0" smtClean="0">
                <a:solidFill>
                  <a:srgbClr val="FF0000"/>
                </a:solidFill>
              </a:rPr>
              <a:t>GOALS OF DIABETES MANAGEMENT</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077200" cy="4419600"/>
          </a:xfrm>
        </p:spPr>
        <p:style>
          <a:lnRef idx="3">
            <a:schemeClr val="lt1"/>
          </a:lnRef>
          <a:fillRef idx="1">
            <a:schemeClr val="accent3"/>
          </a:fillRef>
          <a:effectRef idx="1">
            <a:schemeClr val="accent3"/>
          </a:effectRef>
          <a:fontRef idx="minor">
            <a:schemeClr val="lt1"/>
          </a:fontRef>
        </p:style>
        <p:txBody>
          <a:bodyPr>
            <a:normAutofit/>
          </a:bodyPr>
          <a:lstStyle/>
          <a:p>
            <a:pPr algn="just">
              <a:lnSpc>
                <a:spcPct val="150000"/>
              </a:lnSpc>
            </a:pPr>
            <a:r>
              <a:rPr lang="en-US" sz="3200" b="1" dirty="0" smtClean="0">
                <a:solidFill>
                  <a:srgbClr val="FF0000"/>
                </a:solidFill>
                <a:latin typeface="Arial Narrow" pitchFamily="34" charset="0"/>
              </a:rPr>
              <a:t>DEFINITION:</a:t>
            </a:r>
            <a:r>
              <a:rPr lang="en-US" sz="2800" dirty="0" smtClean="0">
                <a:latin typeface="Arial Narrow" pitchFamily="34" charset="0"/>
              </a:rPr>
              <a:t> </a:t>
            </a:r>
            <a:r>
              <a:rPr lang="en-US" sz="2800" b="1" dirty="0" smtClean="0">
                <a:solidFill>
                  <a:schemeClr val="bg1"/>
                </a:solidFill>
                <a:latin typeface="Arial Narrow" pitchFamily="34" charset="0"/>
              </a:rPr>
              <a:t>Diabetes Mellitus is a group of metabolic disorder involving carbohydrate, lipid and protein metabolism characterized by chronic hyperglycemia, as a result of defects in insulin secretion from </a:t>
            </a:r>
            <a:r>
              <a:rPr lang="el-GR" sz="2800" b="1" dirty="0" smtClean="0">
                <a:solidFill>
                  <a:schemeClr val="bg1"/>
                </a:solidFill>
                <a:latin typeface="Arial Narrow" pitchFamily="34" charset="0"/>
              </a:rPr>
              <a:t>β</a:t>
            </a:r>
            <a:r>
              <a:rPr lang="en-US" sz="2800" b="1" dirty="0" smtClean="0">
                <a:solidFill>
                  <a:schemeClr val="bg1"/>
                </a:solidFill>
                <a:latin typeface="Arial Narrow" pitchFamily="34" charset="0"/>
              </a:rPr>
              <a:t>-cells of pancreas or peripheral action of insulin (insulin resistance) or both.</a:t>
            </a:r>
            <a:endParaRPr lang="en-US" sz="28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295399"/>
          <a:ext cx="8229600" cy="5105398"/>
        </p:xfrm>
        <a:graphic>
          <a:graphicData uri="http://schemas.openxmlformats.org/drawingml/2006/table">
            <a:tbl>
              <a:tblPr firstRow="1" bandRow="1">
                <a:tableStyleId>{D7AC3CCA-C797-4891-BE02-D94E43425B78}</a:tableStyleId>
              </a:tblPr>
              <a:tblGrid>
                <a:gridCol w="3810000"/>
                <a:gridCol w="4419600"/>
              </a:tblGrid>
              <a:tr h="518022">
                <a:tc>
                  <a:txBody>
                    <a:bodyPr/>
                    <a:lstStyle/>
                    <a:p>
                      <a:pPr algn="ctr"/>
                      <a:r>
                        <a:rPr lang="en-US" sz="2400" dirty="0" smtClean="0">
                          <a:solidFill>
                            <a:srgbClr val="FF0000"/>
                          </a:solidFill>
                        </a:rPr>
                        <a:t>INDEX</a:t>
                      </a:r>
                      <a:endParaRPr lang="en-US" sz="2400" b="1" dirty="0">
                        <a:solidFill>
                          <a:srgbClr val="FF0000"/>
                        </a:solidFill>
                      </a:endParaRPr>
                    </a:p>
                  </a:txBody>
                  <a:tcPr/>
                </a:tc>
                <a:tc>
                  <a:txBody>
                    <a:bodyPr/>
                    <a:lstStyle/>
                    <a:p>
                      <a:pPr algn="ctr"/>
                      <a:r>
                        <a:rPr lang="en-US" sz="2400" dirty="0" smtClean="0">
                          <a:solidFill>
                            <a:srgbClr val="FF0000"/>
                          </a:solidFill>
                        </a:rPr>
                        <a:t>GOAL</a:t>
                      </a:r>
                      <a:endParaRPr lang="en-US" sz="2400" b="1" dirty="0">
                        <a:solidFill>
                          <a:srgbClr val="FF0000"/>
                        </a:solidFill>
                      </a:endParaRPr>
                    </a:p>
                  </a:txBody>
                  <a:tcPr/>
                </a:tc>
              </a:tr>
              <a:tr h="518022">
                <a:tc gridSpan="2">
                  <a:txBody>
                    <a:bodyPr/>
                    <a:lstStyle/>
                    <a:p>
                      <a:r>
                        <a:rPr lang="en-US" sz="2400" b="1" dirty="0" smtClean="0"/>
                        <a:t>Glycemic</a:t>
                      </a:r>
                      <a:r>
                        <a:rPr lang="en-US" sz="2400" b="1" baseline="0" dirty="0" smtClean="0"/>
                        <a:t> control</a:t>
                      </a:r>
                      <a:endParaRPr lang="en-US" sz="2400" b="1" dirty="0">
                        <a:solidFill>
                          <a:srgbClr val="FF0000"/>
                        </a:solidFill>
                      </a:endParaRPr>
                    </a:p>
                  </a:txBody>
                  <a:tcPr/>
                </a:tc>
                <a:tc hMerge="1">
                  <a:txBody>
                    <a:bodyPr/>
                    <a:lstStyle/>
                    <a:p>
                      <a:endParaRPr lang="en-US"/>
                    </a:p>
                  </a:txBody>
                  <a:tcPr/>
                </a:tc>
              </a:tr>
              <a:tr h="420174">
                <a:tc>
                  <a:txBody>
                    <a:bodyPr/>
                    <a:lstStyle/>
                    <a:p>
                      <a:r>
                        <a:rPr lang="en-US" dirty="0" smtClean="0"/>
                        <a:t>HbA1c</a:t>
                      </a:r>
                      <a:endParaRPr lang="en-US" dirty="0"/>
                    </a:p>
                  </a:txBody>
                  <a:tcPr/>
                </a:tc>
                <a:tc>
                  <a:txBody>
                    <a:bodyPr/>
                    <a:lstStyle/>
                    <a:p>
                      <a:r>
                        <a:rPr lang="en-US" dirty="0" smtClean="0"/>
                        <a:t>&lt;7.0%</a:t>
                      </a:r>
                      <a:endParaRPr lang="en-US" dirty="0"/>
                    </a:p>
                  </a:txBody>
                  <a:tcPr/>
                </a:tc>
              </a:tr>
              <a:tr h="420174">
                <a:tc>
                  <a:txBody>
                    <a:bodyPr/>
                    <a:lstStyle/>
                    <a:p>
                      <a:r>
                        <a:rPr lang="en-US" dirty="0" err="1" smtClean="0"/>
                        <a:t>Preprandial</a:t>
                      </a:r>
                      <a:r>
                        <a:rPr lang="en-US" dirty="0" smtClean="0"/>
                        <a:t> capillary plasma glucose</a:t>
                      </a:r>
                      <a:endParaRPr lang="en-US" dirty="0"/>
                    </a:p>
                  </a:txBody>
                  <a:tcPr/>
                </a:tc>
                <a:tc>
                  <a:txBody>
                    <a:bodyPr/>
                    <a:lstStyle/>
                    <a:p>
                      <a:r>
                        <a:rPr lang="en-US" dirty="0" smtClean="0"/>
                        <a:t>4.4-7.2 </a:t>
                      </a:r>
                      <a:r>
                        <a:rPr lang="en-US" dirty="0" err="1" smtClean="0"/>
                        <a:t>mmol</a:t>
                      </a:r>
                      <a:r>
                        <a:rPr lang="en-US" dirty="0" smtClean="0"/>
                        <a:t>/L (80-130 mg/</a:t>
                      </a:r>
                      <a:r>
                        <a:rPr lang="en-US" dirty="0" err="1" smtClean="0"/>
                        <a:t>dL</a:t>
                      </a:r>
                      <a:r>
                        <a:rPr lang="en-US" dirty="0" smtClean="0"/>
                        <a:t>)</a:t>
                      </a:r>
                      <a:endParaRPr lang="en-US" dirty="0"/>
                    </a:p>
                  </a:txBody>
                  <a:tcPr/>
                </a:tc>
              </a:tr>
              <a:tr h="725231">
                <a:tc>
                  <a:txBody>
                    <a:bodyPr/>
                    <a:lstStyle/>
                    <a:p>
                      <a:r>
                        <a:rPr lang="en-US" dirty="0" smtClean="0"/>
                        <a:t>Peak postprandial capillary plasma glucose</a:t>
                      </a:r>
                      <a:endParaRPr lang="en-US" dirty="0"/>
                    </a:p>
                  </a:txBody>
                  <a:tcPr/>
                </a:tc>
                <a:tc>
                  <a:txBody>
                    <a:bodyPr/>
                    <a:lstStyle/>
                    <a:p>
                      <a:r>
                        <a:rPr lang="en-US" dirty="0" smtClean="0"/>
                        <a:t>&lt;10.0 </a:t>
                      </a:r>
                      <a:r>
                        <a:rPr lang="en-US" dirty="0" err="1" smtClean="0"/>
                        <a:t>mmol</a:t>
                      </a:r>
                      <a:r>
                        <a:rPr lang="en-US" dirty="0" smtClean="0"/>
                        <a:t>/L (&lt;180 mg/</a:t>
                      </a:r>
                      <a:r>
                        <a:rPr lang="en-US" dirty="0" err="1" smtClean="0"/>
                        <a:t>dL</a:t>
                      </a:r>
                      <a:r>
                        <a:rPr lang="en-US" dirty="0" smtClean="0"/>
                        <a:t>)</a:t>
                      </a:r>
                      <a:endParaRPr lang="en-US" dirty="0"/>
                    </a:p>
                  </a:txBody>
                  <a:tcPr/>
                </a:tc>
              </a:tr>
              <a:tr h="420174">
                <a:tc>
                  <a:txBody>
                    <a:bodyPr/>
                    <a:lstStyle/>
                    <a:p>
                      <a:r>
                        <a:rPr lang="en-US" dirty="0" smtClean="0"/>
                        <a:t>Blood pressure</a:t>
                      </a:r>
                      <a:endParaRPr lang="en-US" dirty="0"/>
                    </a:p>
                  </a:txBody>
                  <a:tcPr/>
                </a:tc>
                <a:tc>
                  <a:txBody>
                    <a:bodyPr/>
                    <a:lstStyle/>
                    <a:p>
                      <a:r>
                        <a:rPr lang="en-US" dirty="0" smtClean="0"/>
                        <a:t>&lt;140/90 mmHg</a:t>
                      </a:r>
                      <a:endParaRPr lang="en-US" dirty="0"/>
                    </a:p>
                  </a:txBody>
                  <a:tcPr/>
                </a:tc>
              </a:tr>
              <a:tr h="518022">
                <a:tc>
                  <a:txBody>
                    <a:bodyPr/>
                    <a:lstStyle/>
                    <a:p>
                      <a:r>
                        <a:rPr lang="en-US" sz="2400" b="1" dirty="0" smtClean="0"/>
                        <a:t>Lipids</a:t>
                      </a:r>
                      <a:endParaRPr lang="en-US" sz="2400" b="1" dirty="0">
                        <a:solidFill>
                          <a:srgbClr val="FF0000"/>
                        </a:solidFill>
                      </a:endParaRPr>
                    </a:p>
                  </a:txBody>
                  <a:tcPr/>
                </a:tc>
                <a:tc>
                  <a:txBody>
                    <a:bodyPr/>
                    <a:lstStyle/>
                    <a:p>
                      <a:endParaRPr lang="en-US" sz="2400" dirty="0"/>
                    </a:p>
                  </a:txBody>
                  <a:tcPr/>
                </a:tc>
              </a:tr>
              <a:tr h="420174">
                <a:tc>
                  <a:txBody>
                    <a:bodyPr/>
                    <a:lstStyle/>
                    <a:p>
                      <a:r>
                        <a:rPr lang="en-US" dirty="0" smtClean="0"/>
                        <a:t>Low-density lipoprotein</a:t>
                      </a:r>
                      <a:endParaRPr lang="en-US" dirty="0"/>
                    </a:p>
                  </a:txBody>
                  <a:tcPr/>
                </a:tc>
                <a:tc>
                  <a:txBody>
                    <a:bodyPr/>
                    <a:lstStyle/>
                    <a:p>
                      <a:r>
                        <a:rPr lang="en-US" dirty="0" smtClean="0"/>
                        <a:t>&lt;2.6 </a:t>
                      </a:r>
                      <a:r>
                        <a:rPr lang="en-US" dirty="0" err="1" smtClean="0"/>
                        <a:t>mmol</a:t>
                      </a:r>
                      <a:r>
                        <a:rPr lang="en-US" dirty="0" smtClean="0"/>
                        <a:t>/L (100 mg/</a:t>
                      </a:r>
                      <a:r>
                        <a:rPr lang="en-US" dirty="0" err="1" smtClean="0"/>
                        <a:t>dL</a:t>
                      </a:r>
                      <a:r>
                        <a:rPr lang="en-US" dirty="0" smtClean="0"/>
                        <a:t>)</a:t>
                      </a:r>
                      <a:endParaRPr lang="en-US" dirty="0"/>
                    </a:p>
                  </a:txBody>
                  <a:tcPr/>
                </a:tc>
              </a:tr>
              <a:tr h="725231">
                <a:tc>
                  <a:txBody>
                    <a:bodyPr/>
                    <a:lstStyle/>
                    <a:p>
                      <a:r>
                        <a:rPr lang="en-US" dirty="0" smtClean="0"/>
                        <a:t>High-density lipoprotein</a:t>
                      </a:r>
                      <a:endParaRPr lang="en-US" dirty="0"/>
                    </a:p>
                  </a:txBody>
                  <a:tcPr/>
                </a:tc>
                <a:tc>
                  <a:txBody>
                    <a:bodyPr/>
                    <a:lstStyle/>
                    <a:p>
                      <a:r>
                        <a:rPr lang="en-US" dirty="0" smtClean="0"/>
                        <a:t>&gt;1 </a:t>
                      </a:r>
                      <a:r>
                        <a:rPr lang="en-US" dirty="0" err="1" smtClean="0"/>
                        <a:t>mmol</a:t>
                      </a:r>
                      <a:r>
                        <a:rPr lang="en-US" dirty="0" smtClean="0"/>
                        <a:t>/L (40 mg/</a:t>
                      </a:r>
                      <a:r>
                        <a:rPr lang="en-US" dirty="0" err="1" smtClean="0"/>
                        <a:t>dL</a:t>
                      </a:r>
                      <a:r>
                        <a:rPr lang="en-US" dirty="0" smtClean="0"/>
                        <a:t>) in men &gt;1.3 </a:t>
                      </a:r>
                      <a:r>
                        <a:rPr lang="en-US" dirty="0" err="1" smtClean="0"/>
                        <a:t>mmol</a:t>
                      </a:r>
                      <a:r>
                        <a:rPr lang="en-US" dirty="0" smtClean="0"/>
                        <a:t>/L (50 mg/</a:t>
                      </a:r>
                      <a:r>
                        <a:rPr lang="en-US" dirty="0" err="1" smtClean="0"/>
                        <a:t>dL</a:t>
                      </a:r>
                      <a:r>
                        <a:rPr lang="en-US" dirty="0" smtClean="0"/>
                        <a:t>) in women</a:t>
                      </a:r>
                      <a:endParaRPr lang="en-US" dirty="0"/>
                    </a:p>
                  </a:txBody>
                  <a:tcPr/>
                </a:tc>
              </a:tr>
              <a:tr h="420174">
                <a:tc>
                  <a:txBody>
                    <a:bodyPr/>
                    <a:lstStyle/>
                    <a:p>
                      <a:r>
                        <a:rPr lang="en-US" dirty="0" smtClean="0"/>
                        <a:t>Triglycerides</a:t>
                      </a:r>
                      <a:endParaRPr lang="en-US" dirty="0"/>
                    </a:p>
                  </a:txBody>
                  <a:tcPr/>
                </a:tc>
                <a:tc>
                  <a:txBody>
                    <a:bodyPr/>
                    <a:lstStyle/>
                    <a:p>
                      <a:r>
                        <a:rPr lang="en-US" dirty="0" smtClean="0"/>
                        <a:t>&lt;1.7 </a:t>
                      </a:r>
                      <a:r>
                        <a:rPr lang="en-US" dirty="0" err="1" smtClean="0"/>
                        <a:t>mmol</a:t>
                      </a:r>
                      <a:r>
                        <a:rPr lang="en-US" dirty="0" smtClean="0"/>
                        <a:t>/L (150 mg/</a:t>
                      </a:r>
                      <a:r>
                        <a:rPr lang="en-US" dirty="0" err="1" smtClean="0"/>
                        <a:t>dL</a:t>
                      </a:r>
                      <a:r>
                        <a:rPr lang="en-US" dirty="0" smtClean="0"/>
                        <a:t>)</a:t>
                      </a:r>
                      <a:endParaRPr lang="en-US" dirty="0"/>
                    </a:p>
                  </a:txBody>
                  <a:tcPr/>
                </a:tc>
              </a:tr>
            </a:tbl>
          </a:graphicData>
        </a:graphic>
      </p:graphicFrame>
      <p:sp>
        <p:nvSpPr>
          <p:cNvPr id="2" name="Title 1"/>
          <p:cNvSpPr>
            <a:spLocks noGrp="1"/>
          </p:cNvSpPr>
          <p:nvPr>
            <p:ph type="title"/>
          </p:nvPr>
        </p:nvSpPr>
        <p:spPr>
          <a:xfrm>
            <a:off x="457200" y="152400"/>
            <a:ext cx="8229600" cy="10668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3200" b="1" dirty="0" smtClean="0">
                <a:solidFill>
                  <a:schemeClr val="bg1">
                    <a:lumMod val="95000"/>
                    <a:lumOff val="5000"/>
                  </a:schemeClr>
                </a:solidFill>
              </a:rPr>
              <a:t>TREATMENT GOALS FOR ADULTS WITH DIABETES</a:t>
            </a:r>
            <a:endParaRPr lang="en-US" sz="32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214438"/>
            <a:ext cx="8229600" cy="5186362"/>
          </a:xfrm>
        </p:spPr>
        <p:style>
          <a:lnRef idx="3">
            <a:schemeClr val="lt1"/>
          </a:lnRef>
          <a:fillRef idx="1">
            <a:schemeClr val="dk1"/>
          </a:fillRef>
          <a:effectRef idx="1">
            <a:schemeClr val="dk1"/>
          </a:effectRef>
          <a:fontRef idx="minor">
            <a:schemeClr val="lt1"/>
          </a:fontRef>
        </p:style>
        <p:txBody>
          <a:bodyPr/>
          <a:lstStyle/>
          <a:p>
            <a:r>
              <a:rPr lang="en-GB" dirty="0" smtClean="0">
                <a:solidFill>
                  <a:schemeClr val="tx1"/>
                </a:solidFill>
              </a:rPr>
              <a:t>The major components of the treatment of diabetes are:</a:t>
            </a:r>
          </a:p>
          <a:p>
            <a:pPr>
              <a:buFont typeface="Wingdings 3" pitchFamily="18" charset="2"/>
              <a:buNone/>
            </a:pPr>
            <a:endParaRPr lang="en-GB" dirty="0" smtClean="0"/>
          </a:p>
        </p:txBody>
      </p:sp>
      <p:sp>
        <p:nvSpPr>
          <p:cNvPr id="3" name="Title 2"/>
          <p:cNvSpPr>
            <a:spLocks noGrp="1"/>
          </p:cNvSpPr>
          <p:nvPr>
            <p:ph type="title"/>
          </p:nvPr>
        </p:nvSpPr>
        <p:spPr>
          <a:xfrm>
            <a:off x="457200" y="381000"/>
            <a:ext cx="8229600" cy="685800"/>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fontAlgn="auto">
              <a:spcAft>
                <a:spcPts val="0"/>
              </a:spcAft>
              <a:defRPr/>
            </a:pPr>
            <a:r>
              <a:rPr lang="en-GB" sz="4000" b="1" dirty="0" smtClean="0">
                <a:solidFill>
                  <a:srgbClr val="FFFF00"/>
                </a:solidFill>
              </a:rPr>
              <a:t>MANAGEMENT OF DM</a:t>
            </a:r>
            <a:endParaRPr lang="en-GB" sz="4000" b="1" dirty="0">
              <a:solidFill>
                <a:srgbClr val="FFFF00"/>
              </a:solidFill>
            </a:endParaRPr>
          </a:p>
        </p:txBody>
      </p:sp>
      <p:graphicFrame>
        <p:nvGraphicFramePr>
          <p:cNvPr id="6" name="Diagram 5"/>
          <p:cNvGraphicFramePr/>
          <p:nvPr/>
        </p:nvGraphicFramePr>
        <p:xfrm>
          <a:off x="15240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lgn="just" fontAlgn="auto">
              <a:spcAft>
                <a:spcPts val="0"/>
              </a:spcAft>
              <a:buFont typeface="Wingdings 3"/>
              <a:buChar char=""/>
              <a:defRPr/>
            </a:pPr>
            <a:r>
              <a:rPr lang="en-GB" dirty="0" smtClean="0"/>
              <a:t>Diet is a basic part of management in every case. Treatment cannot be effective unless adequate attention is given to ensuring appropriate nutrition.</a:t>
            </a:r>
          </a:p>
          <a:p>
            <a:pPr marL="365760" indent="-256032" fontAlgn="auto">
              <a:spcAft>
                <a:spcPts val="0"/>
              </a:spcAft>
              <a:buFont typeface="Wingdings 3"/>
              <a:buNone/>
              <a:defRPr/>
            </a:pPr>
            <a:endParaRPr lang="en-GB" dirty="0" smtClean="0"/>
          </a:p>
          <a:p>
            <a:pPr marL="365760" indent="-256032" fontAlgn="auto">
              <a:spcAft>
                <a:spcPts val="0"/>
              </a:spcAft>
              <a:buFont typeface="Wingdings 3"/>
              <a:buChar char=""/>
              <a:defRPr/>
            </a:pPr>
            <a:r>
              <a:rPr lang="en-GB" b="1" dirty="0" smtClean="0">
                <a:solidFill>
                  <a:srgbClr val="FF0000"/>
                </a:solidFill>
              </a:rPr>
              <a:t>Dietary treatment should aim at:</a:t>
            </a:r>
          </a:p>
          <a:p>
            <a:pPr marL="621792" lvl="1" fontAlgn="auto">
              <a:spcBef>
                <a:spcPts val="324"/>
              </a:spcBef>
              <a:spcAft>
                <a:spcPts val="0"/>
              </a:spcAft>
              <a:buFont typeface="Verdana"/>
              <a:buChar char="◦"/>
              <a:defRPr/>
            </a:pPr>
            <a:r>
              <a:rPr lang="en-GB" dirty="0" smtClean="0"/>
              <a:t>ensuring weight control</a:t>
            </a:r>
          </a:p>
          <a:p>
            <a:pPr marL="621792" lvl="1" fontAlgn="auto">
              <a:spcBef>
                <a:spcPts val="324"/>
              </a:spcBef>
              <a:spcAft>
                <a:spcPts val="0"/>
              </a:spcAft>
              <a:buFont typeface="Verdana"/>
              <a:buChar char="◦"/>
              <a:defRPr/>
            </a:pPr>
            <a:r>
              <a:rPr lang="en-GB" dirty="0" smtClean="0"/>
              <a:t>providing nutritional requirements</a:t>
            </a:r>
          </a:p>
          <a:p>
            <a:pPr marL="621792" lvl="1" fontAlgn="auto">
              <a:spcBef>
                <a:spcPts val="324"/>
              </a:spcBef>
              <a:spcAft>
                <a:spcPts val="0"/>
              </a:spcAft>
              <a:buFont typeface="Verdana"/>
              <a:buChar char="◦"/>
              <a:defRPr/>
            </a:pPr>
            <a:r>
              <a:rPr lang="en-GB" dirty="0" smtClean="0"/>
              <a:t>allowing good glycaemia control with blood glucose levels as close to normal as possible</a:t>
            </a:r>
          </a:p>
          <a:p>
            <a:pPr marL="621792" lvl="1" fontAlgn="auto">
              <a:spcBef>
                <a:spcPts val="324"/>
              </a:spcBef>
              <a:spcAft>
                <a:spcPts val="0"/>
              </a:spcAft>
              <a:buFont typeface="Verdana"/>
              <a:buChar char="◦"/>
              <a:defRPr/>
            </a:pPr>
            <a:r>
              <a:rPr lang="en-GB" dirty="0" smtClean="0"/>
              <a:t>correcting any associated blood lipid abnormalities</a:t>
            </a:r>
            <a:endParaRPr lang="en-GB" dirty="0"/>
          </a:p>
        </p:txBody>
      </p:sp>
      <p:sp>
        <p:nvSpPr>
          <p:cNvPr id="3" name="Title 2"/>
          <p:cNvSpPr>
            <a:spLocks noGrp="1"/>
          </p:cNvSpPr>
          <p:nvPr>
            <p:ph type="title"/>
          </p:nvPr>
        </p:nvSpPr>
        <p:spPr>
          <a:xfrm>
            <a:off x="1981200" y="685800"/>
            <a:ext cx="4114800" cy="762000"/>
          </a:xfrm>
        </p:spPr>
        <p:style>
          <a:lnRef idx="0">
            <a:schemeClr val="accent2"/>
          </a:lnRef>
          <a:fillRef idx="3">
            <a:schemeClr val="accent2"/>
          </a:fillRef>
          <a:effectRef idx="3">
            <a:schemeClr val="accent2"/>
          </a:effectRef>
          <a:fontRef idx="minor">
            <a:schemeClr val="lt1"/>
          </a:fontRef>
        </p:style>
        <p:txBody>
          <a:bodyPr/>
          <a:lstStyle/>
          <a:p>
            <a:pPr algn="ctr" fontAlgn="auto">
              <a:spcAft>
                <a:spcPts val="0"/>
              </a:spcAft>
              <a:defRPr/>
            </a:pPr>
            <a:r>
              <a:rPr lang="en-GB" sz="4400" dirty="0" smtClean="0">
                <a:solidFill>
                  <a:srgbClr val="FF0000"/>
                </a:solidFill>
              </a:rPr>
              <a:t>A. Diet</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200650"/>
          </a:xfrm>
        </p:spPr>
        <p:txBody>
          <a:bodyPr>
            <a:normAutofit fontScale="70000" lnSpcReduction="20000"/>
          </a:bodyPr>
          <a:lstStyle/>
          <a:p>
            <a:pPr marL="365760" indent="-256032" fontAlgn="auto">
              <a:spcAft>
                <a:spcPts val="0"/>
              </a:spcAft>
              <a:buFont typeface="Wingdings 3"/>
              <a:buNone/>
              <a:defRPr/>
            </a:pPr>
            <a:r>
              <a:rPr lang="en-GB" b="1" dirty="0" smtClean="0">
                <a:solidFill>
                  <a:srgbClr val="FF0000"/>
                </a:solidFill>
              </a:rPr>
              <a:t>The following principles are recommended as dietary guidelines for people with diabetes:</a:t>
            </a:r>
          </a:p>
          <a:p>
            <a:pPr marL="365760" indent="-256032" fontAlgn="auto">
              <a:spcAft>
                <a:spcPts val="0"/>
              </a:spcAft>
              <a:buFont typeface="Wingdings 3"/>
              <a:buNone/>
              <a:defRPr/>
            </a:pPr>
            <a:endParaRPr lang="en-GB" b="1" dirty="0" smtClean="0"/>
          </a:p>
          <a:p>
            <a:pPr marL="365760" indent="-256032" algn="just" fontAlgn="auto">
              <a:spcAft>
                <a:spcPts val="0"/>
              </a:spcAft>
              <a:buFont typeface="Wingdings 3"/>
              <a:buChar char=""/>
              <a:defRPr/>
            </a:pPr>
            <a:r>
              <a:rPr lang="en-GB" b="1" dirty="0" smtClean="0">
                <a:solidFill>
                  <a:srgbClr val="FFC000"/>
                </a:solidFill>
              </a:rPr>
              <a:t>Dietary fat should provide </a:t>
            </a:r>
            <a:r>
              <a:rPr lang="en-GB" b="1" i="1" dirty="0" smtClean="0">
                <a:solidFill>
                  <a:srgbClr val="FFC000"/>
                </a:solidFill>
              </a:rPr>
              <a:t>25-35% of total intake of calories but saturated fat intake </a:t>
            </a:r>
            <a:r>
              <a:rPr lang="en-GB" b="1" dirty="0" smtClean="0">
                <a:solidFill>
                  <a:srgbClr val="FFC000"/>
                </a:solidFill>
              </a:rPr>
              <a:t>should not exceed 10% of total energy. Cholesterol consumption should be restricted and limited to 300 mg or less daily.</a:t>
            </a:r>
          </a:p>
          <a:p>
            <a:pPr marL="365760" indent="-256032" algn="just" fontAlgn="auto">
              <a:spcAft>
                <a:spcPts val="0"/>
              </a:spcAft>
              <a:buFont typeface="Wingdings 3"/>
              <a:buChar char=""/>
              <a:defRPr/>
            </a:pPr>
            <a:endParaRPr lang="en-GB" b="1" dirty="0" smtClean="0">
              <a:solidFill>
                <a:srgbClr val="FFC000"/>
              </a:solidFill>
            </a:endParaRPr>
          </a:p>
          <a:p>
            <a:pPr marL="365760" indent="-256032" algn="just" fontAlgn="auto">
              <a:spcAft>
                <a:spcPts val="0"/>
              </a:spcAft>
              <a:buFont typeface="Wingdings 3"/>
              <a:buChar char=""/>
              <a:defRPr/>
            </a:pPr>
            <a:r>
              <a:rPr lang="en-GB" b="1" dirty="0" smtClean="0">
                <a:solidFill>
                  <a:srgbClr val="FFC000"/>
                </a:solidFill>
              </a:rPr>
              <a:t>Protein intake can range between 10-15% total energy (0.8-1 g/kg of desirable body weight). Requirements increase for children and during pregnancy. Protein should be derived from both animal and vegetable sources.</a:t>
            </a:r>
          </a:p>
          <a:p>
            <a:pPr marL="365760" indent="-256032" algn="just" fontAlgn="auto">
              <a:spcAft>
                <a:spcPts val="0"/>
              </a:spcAft>
              <a:buFont typeface="Wingdings 3"/>
              <a:buChar char=""/>
              <a:defRPr/>
            </a:pPr>
            <a:endParaRPr lang="en-GB" b="1" dirty="0" smtClean="0">
              <a:solidFill>
                <a:srgbClr val="FFC000"/>
              </a:solidFill>
            </a:endParaRPr>
          </a:p>
          <a:p>
            <a:pPr marL="365760" indent="-256032" algn="just" fontAlgn="auto">
              <a:spcAft>
                <a:spcPts val="0"/>
              </a:spcAft>
              <a:buFont typeface="Wingdings 3"/>
              <a:buChar char=""/>
              <a:defRPr/>
            </a:pPr>
            <a:r>
              <a:rPr lang="en-GB" b="1" dirty="0" smtClean="0">
                <a:solidFill>
                  <a:srgbClr val="FFC000"/>
                </a:solidFill>
              </a:rPr>
              <a:t>Carbohydrates provide </a:t>
            </a:r>
            <a:r>
              <a:rPr lang="en-GB" b="1" i="1" dirty="0" smtClean="0">
                <a:solidFill>
                  <a:srgbClr val="FFC000"/>
                </a:solidFill>
              </a:rPr>
              <a:t>50-60% of total caloric content of the diet. </a:t>
            </a:r>
            <a:r>
              <a:rPr lang="en-GB" b="1" dirty="0" smtClean="0">
                <a:solidFill>
                  <a:srgbClr val="FFC000"/>
                </a:solidFill>
              </a:rPr>
              <a:t>Carbohydrates should be complex and high in fibre.</a:t>
            </a:r>
          </a:p>
          <a:p>
            <a:pPr marL="365760" indent="-256032" algn="just" fontAlgn="auto">
              <a:spcAft>
                <a:spcPts val="0"/>
              </a:spcAft>
              <a:buFont typeface="Wingdings 3"/>
              <a:buChar char=""/>
              <a:defRPr/>
            </a:pPr>
            <a:endParaRPr lang="en-GB" b="1" dirty="0" smtClean="0">
              <a:solidFill>
                <a:srgbClr val="FFC000"/>
              </a:solidFill>
            </a:endParaRPr>
          </a:p>
          <a:p>
            <a:pPr marL="365760" indent="-256032" algn="just" fontAlgn="auto">
              <a:spcAft>
                <a:spcPts val="0"/>
              </a:spcAft>
              <a:buFont typeface="Wingdings 3"/>
              <a:buChar char=""/>
              <a:defRPr/>
            </a:pPr>
            <a:r>
              <a:rPr lang="en-GB" b="1" dirty="0" smtClean="0">
                <a:solidFill>
                  <a:srgbClr val="FFC000"/>
                </a:solidFill>
              </a:rPr>
              <a:t>Excessive salt intake is to be avoided. It should be particularly restricted in people with hypertension and those with nephropathy.</a:t>
            </a:r>
            <a:endParaRPr lang="en-GB" b="1" dirty="0">
              <a:solidFill>
                <a:srgbClr val="FFC000"/>
              </a:solidFill>
            </a:endParaRPr>
          </a:p>
        </p:txBody>
      </p:sp>
      <p:sp>
        <p:nvSpPr>
          <p:cNvPr id="3" name="Title 2"/>
          <p:cNvSpPr>
            <a:spLocks noGrp="1"/>
          </p:cNvSpPr>
          <p:nvPr>
            <p:ph type="title"/>
          </p:nvPr>
        </p:nvSpPr>
        <p:spPr>
          <a:xfrm>
            <a:off x="2667000" y="457200"/>
            <a:ext cx="3505200" cy="755151"/>
          </a:xfrm>
        </p:spPr>
        <p:style>
          <a:lnRef idx="0">
            <a:schemeClr val="accent2"/>
          </a:lnRef>
          <a:fillRef idx="3">
            <a:schemeClr val="accent2"/>
          </a:fillRef>
          <a:effectRef idx="3">
            <a:schemeClr val="accent2"/>
          </a:effectRef>
          <a:fontRef idx="minor">
            <a:schemeClr val="lt1"/>
          </a:fontRef>
        </p:style>
        <p:txBody>
          <a:bodyPr/>
          <a:lstStyle/>
          <a:p>
            <a:pPr algn="ctr" fontAlgn="auto">
              <a:spcAft>
                <a:spcPts val="0"/>
              </a:spcAft>
              <a:defRPr/>
            </a:pPr>
            <a:r>
              <a:rPr lang="en-GB" sz="4000" dirty="0" smtClean="0">
                <a:solidFill>
                  <a:srgbClr val="FF0000"/>
                </a:solidFill>
              </a:rPr>
              <a:t>A. Diet (cont.)</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447800"/>
          <a:ext cx="84582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28600"/>
            <a:ext cx="8229600" cy="1219200"/>
          </a:xfrm>
        </p:spPr>
        <p:style>
          <a:lnRef idx="2">
            <a:schemeClr val="dk1"/>
          </a:lnRef>
          <a:fillRef idx="1">
            <a:schemeClr val="lt1"/>
          </a:fillRef>
          <a:effectRef idx="0">
            <a:schemeClr val="dk1"/>
          </a:effectRef>
          <a:fontRef idx="minor">
            <a:schemeClr val="dk1"/>
          </a:fontRef>
        </p:style>
        <p:txBody>
          <a:bodyPr>
            <a:normAutofit/>
          </a:bodyPr>
          <a:lstStyle/>
          <a:p>
            <a:pPr algn="ctr"/>
            <a:r>
              <a:rPr lang="en-US" sz="3600" b="1" dirty="0" smtClean="0"/>
              <a:t>CALORIE INTAKE  BASED  ON ACTIVITY</a:t>
            </a:r>
            <a:endParaRPr lang="en-US" sz="3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4131" name="Rectangle 3"/>
          <p:cNvSpPr>
            <a:spLocks noGrp="1" noChangeArrowheads="1"/>
          </p:cNvSpPr>
          <p:nvPr>
            <p:ph idx="1"/>
          </p:nvPr>
        </p:nvSpPr>
        <p:spPr>
          <a:xfrm>
            <a:off x="468313" y="2784475"/>
            <a:ext cx="8229600" cy="3273425"/>
          </a:xfrm>
        </p:spPr>
        <p:txBody>
          <a:bodyPr/>
          <a:lstStyle/>
          <a:p>
            <a:pPr algn="ctr">
              <a:spcAft>
                <a:spcPct val="20000"/>
              </a:spcAft>
              <a:buFontTx/>
              <a:buNone/>
            </a:pPr>
            <a:r>
              <a:rPr lang="en-AU" sz="2400" b="1" dirty="0">
                <a:solidFill>
                  <a:srgbClr val="FFFF00"/>
                </a:solidFill>
              </a:rPr>
              <a:t>BMI = weight (kg)/height (m</a:t>
            </a:r>
            <a:r>
              <a:rPr lang="en-US" sz="2400" b="1" dirty="0">
                <a:solidFill>
                  <a:srgbClr val="FFFF00"/>
                </a:solidFill>
              </a:rPr>
              <a:t>²</a:t>
            </a:r>
            <a:r>
              <a:rPr lang="en-AU" sz="2400" b="1" dirty="0">
                <a:solidFill>
                  <a:srgbClr val="FFFF00"/>
                </a:solidFill>
              </a:rPr>
              <a:t>) </a:t>
            </a:r>
          </a:p>
          <a:p>
            <a:pPr>
              <a:spcAft>
                <a:spcPct val="20000"/>
              </a:spcAft>
            </a:pPr>
            <a:r>
              <a:rPr lang="en-US" sz="2000" b="1" dirty="0"/>
              <a:t>Individuals with a BMI </a:t>
            </a:r>
          </a:p>
          <a:p>
            <a:pPr lvl="1"/>
            <a:r>
              <a:rPr lang="en-US" sz="2000" b="1" dirty="0">
                <a:solidFill>
                  <a:srgbClr val="FFFF00"/>
                </a:solidFill>
              </a:rPr>
              <a:t>between 25 to 29.9 are considered overweight</a:t>
            </a:r>
          </a:p>
          <a:p>
            <a:pPr lvl="1">
              <a:spcAft>
                <a:spcPct val="20000"/>
              </a:spcAft>
            </a:pPr>
            <a:r>
              <a:rPr lang="en-US" sz="2000" b="1" dirty="0">
                <a:solidFill>
                  <a:srgbClr val="FFFF00"/>
                </a:solidFill>
              </a:rPr>
              <a:t>of 30 and above are considered obese. </a:t>
            </a:r>
          </a:p>
          <a:p>
            <a:pPr algn="just">
              <a:spcAft>
                <a:spcPct val="20000"/>
              </a:spcAft>
            </a:pPr>
            <a:r>
              <a:rPr lang="en-US" sz="2000" b="1" dirty="0"/>
              <a:t>The risk of serious health consequences such as type 2 diabetes, coronary heart disease, hypertension, dyslipidaemia, albuminuria and a wide range of other conditions increases with BMI. </a:t>
            </a:r>
          </a:p>
        </p:txBody>
      </p:sp>
      <p:sp>
        <p:nvSpPr>
          <p:cNvPr id="8" name="Footer Placeholder 3"/>
          <p:cNvSpPr>
            <a:spLocks noGrp="1"/>
          </p:cNvSpPr>
          <p:nvPr>
            <p:ph type="ftr" sz="quarter" idx="16"/>
          </p:nvPr>
        </p:nvSpPr>
        <p:spPr/>
        <p:txBody>
          <a:bodyPr/>
          <a:lstStyle/>
          <a:p>
            <a:r>
              <a:rPr lang="en-US" b="1"/>
              <a:t>Type 2 diabetes</a:t>
            </a:r>
            <a:r>
              <a:rPr lang="en-US"/>
              <a:t>, </a:t>
            </a:r>
          </a:p>
          <a:p>
            <a:pPr>
              <a:lnSpc>
                <a:spcPct val="120000"/>
              </a:lnSpc>
            </a:pPr>
            <a:r>
              <a:rPr lang="en-US" sz="1000"/>
              <a:t>the </a:t>
            </a:r>
            <a:r>
              <a:rPr lang="en-US" sz="1000" b="1"/>
              <a:t>metabolic syndrome</a:t>
            </a:r>
            <a:r>
              <a:rPr lang="en-US" sz="1000"/>
              <a:t> and </a:t>
            </a:r>
            <a:r>
              <a:rPr lang="en-US" sz="1000" b="1"/>
              <a:t>cardiovascular disease</a:t>
            </a:r>
            <a:r>
              <a:rPr lang="en-US" sz="1000"/>
              <a:t> in Europe</a:t>
            </a:r>
            <a:endParaRPr lang="en-GB" sz="1000"/>
          </a:p>
        </p:txBody>
      </p:sp>
      <p:sp>
        <p:nvSpPr>
          <p:cNvPr id="944140" name="Rectangle 12"/>
          <p:cNvSpPr>
            <a:spLocks noGrp="1" noChangeArrowheads="1"/>
          </p:cNvSpPr>
          <p:nvPr>
            <p:ph type="title"/>
          </p:nvPr>
        </p:nvSpPr>
        <p:spPr>
          <a:xfrm>
            <a:off x="468313" y="-26988"/>
            <a:ext cx="8229600" cy="792163"/>
          </a:xfrm>
          <a:noFill/>
          <a:ln/>
        </p:spPr>
        <p:txBody>
          <a:bodyPr>
            <a:normAutofit fontScale="90000"/>
          </a:bodyPr>
          <a:lstStyle/>
          <a:p>
            <a:r>
              <a:rPr lang="en-US" sz="2400" i="1" dirty="0"/>
              <a:t>Measuring obesity</a:t>
            </a:r>
            <a:r>
              <a:rPr lang="en-US" i="1" dirty="0"/>
              <a:t> </a:t>
            </a:r>
            <a:br>
              <a:rPr lang="en-US" i="1" dirty="0"/>
            </a:br>
            <a:r>
              <a:rPr lang="en-US" dirty="0"/>
              <a:t>Body Mass Index</a:t>
            </a:r>
          </a:p>
        </p:txBody>
      </p:sp>
      <p:sp>
        <p:nvSpPr>
          <p:cNvPr id="944132" name="Rectangle 4"/>
          <p:cNvSpPr>
            <a:spLocks noChangeArrowheads="1"/>
          </p:cNvSpPr>
          <p:nvPr/>
        </p:nvSpPr>
        <p:spPr bwMode="auto">
          <a:xfrm>
            <a:off x="6456363" y="6402388"/>
            <a:ext cx="184150" cy="214312"/>
          </a:xfrm>
          <a:prstGeom prst="rect">
            <a:avLst/>
          </a:prstGeom>
          <a:noFill/>
          <a:ln w="9525" algn="ctr">
            <a:noFill/>
            <a:miter lim="800000"/>
            <a:headEnd/>
            <a:tailEnd/>
          </a:ln>
          <a:effectLst/>
        </p:spPr>
        <p:txBody>
          <a:bodyPr wrap="none">
            <a:spAutoFit/>
          </a:bodyPr>
          <a:lstStyle/>
          <a:p>
            <a:pPr algn="l"/>
            <a:endParaRPr lang="fr-FR" sz="800" i="1">
              <a:solidFill>
                <a:schemeClr val="tx1"/>
              </a:solidFill>
            </a:endParaRPr>
          </a:p>
        </p:txBody>
      </p:sp>
      <p:sp>
        <p:nvSpPr>
          <p:cNvPr id="944133" name="Rectangle 5"/>
          <p:cNvSpPr>
            <a:spLocks noChangeArrowheads="1"/>
          </p:cNvSpPr>
          <p:nvPr/>
        </p:nvSpPr>
        <p:spPr bwMode="auto">
          <a:xfrm>
            <a:off x="4787900" y="1052513"/>
            <a:ext cx="4419600" cy="150812"/>
          </a:xfrm>
          <a:prstGeom prst="rect">
            <a:avLst/>
          </a:prstGeom>
          <a:noFill/>
          <a:ln w="9525">
            <a:noFill/>
            <a:miter lim="800000"/>
            <a:headEnd/>
            <a:tailEnd/>
          </a:ln>
          <a:effectLst>
            <a:outerShdw dist="35921" dir="2700000" algn="ctr" rotWithShape="0">
              <a:srgbClr val="000000"/>
            </a:outerShdw>
          </a:effectLst>
        </p:spPr>
        <p:txBody>
          <a:bodyPr anchor="ctr"/>
          <a:lstStyle/>
          <a:p>
            <a:pPr algn="l" eaLnBrk="1" hangingPunct="1"/>
            <a:endParaRPr lang="fr-FR" sz="2800" b="1">
              <a:solidFill>
                <a:schemeClr val="tx1"/>
              </a:solidFill>
              <a:effectLst>
                <a:outerShdw blurRad="38100" dist="38100" dir="2700000" algn="tl">
                  <a:srgbClr val="C0C0C0"/>
                </a:outerShdw>
              </a:effectLst>
            </a:endParaRPr>
          </a:p>
        </p:txBody>
      </p:sp>
      <p:sp useBgFill="1">
        <p:nvSpPr>
          <p:cNvPr id="944134" name="Text Box 6"/>
          <p:cNvSpPr txBox="1">
            <a:spLocks noChangeAspect="1" noChangeArrowheads="1"/>
          </p:cNvSpPr>
          <p:nvPr/>
        </p:nvSpPr>
        <p:spPr bwMode="auto">
          <a:xfrm>
            <a:off x="323850" y="1371600"/>
            <a:ext cx="8569325" cy="1202510"/>
          </a:xfrm>
          <a:prstGeom prst="rect">
            <a:avLst/>
          </a:prstGeom>
          <a:ln w="9525" algn="ctr">
            <a:noFill/>
            <a:miter lim="800000"/>
            <a:headEnd/>
            <a:tailEnd/>
          </a:ln>
          <a:effectLst/>
        </p:spPr>
        <p:txBody>
          <a:bodyPr wrap="square" lIns="90000" tIns="46800" rIns="90000" bIns="46800">
            <a:spAutoFit/>
          </a:bodyPr>
          <a:lstStyle/>
          <a:p>
            <a:pPr algn="l">
              <a:spcBef>
                <a:spcPct val="50000"/>
              </a:spcBef>
            </a:pPr>
            <a:r>
              <a:rPr lang="en-US" sz="2400" b="1" dirty="0"/>
              <a:t>Obesity is most commonly assessed by a single measure, the Body Mass Index (BMI), which uses a mathematical formula based on a person’s height and weight.</a:t>
            </a:r>
          </a:p>
        </p:txBody>
      </p:sp>
      <p:pic>
        <p:nvPicPr>
          <p:cNvPr id="944138" name="Picture 10" descr="ppt_bannerabove02"/>
          <p:cNvPicPr>
            <a:picLocks noChangeAspect="1" noChangeArrowheads="1"/>
          </p:cNvPicPr>
          <p:nvPr/>
        </p:nvPicPr>
        <p:blipFill>
          <a:blip r:embed="rId3"/>
          <a:srcRect/>
          <a:stretch>
            <a:fillRect/>
          </a:stretch>
        </p:blipFill>
        <p:spPr bwMode="auto">
          <a:xfrm>
            <a:off x="-6805613" y="-206375"/>
            <a:ext cx="22059901" cy="111442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algn="just" fontAlgn="auto">
              <a:spcAft>
                <a:spcPts val="0"/>
              </a:spcAft>
              <a:buFont typeface="Wingdings 3"/>
              <a:buChar char=""/>
              <a:defRPr/>
            </a:pPr>
            <a:r>
              <a:rPr lang="en-GB" b="1" dirty="0" smtClean="0"/>
              <a:t>Physical activity promotes weight reduction and improves insulin sensitivity, thus lowering blood glucose levels.</a:t>
            </a:r>
          </a:p>
          <a:p>
            <a:pPr marL="365760" indent="-256032" algn="just" fontAlgn="auto">
              <a:spcAft>
                <a:spcPts val="0"/>
              </a:spcAft>
              <a:buFont typeface="Wingdings 3"/>
              <a:buNone/>
              <a:defRPr/>
            </a:pPr>
            <a:endParaRPr lang="en-GB" b="1" dirty="0" smtClean="0"/>
          </a:p>
          <a:p>
            <a:pPr marL="365760" indent="-256032" algn="just" fontAlgn="auto">
              <a:spcAft>
                <a:spcPts val="0"/>
              </a:spcAft>
              <a:buFont typeface="Wingdings 3"/>
              <a:buChar char=""/>
              <a:defRPr/>
            </a:pPr>
            <a:r>
              <a:rPr lang="en-GB" b="1" dirty="0" smtClean="0"/>
              <a:t>Together with dietary treatment, a programme of regular physical activity and exercise should be considered for each person. Such a programme must be tailored to the individual’s health status and fitness. </a:t>
            </a:r>
          </a:p>
          <a:p>
            <a:pPr marL="365760" indent="-256032" algn="just" fontAlgn="auto">
              <a:spcAft>
                <a:spcPts val="0"/>
              </a:spcAft>
              <a:buFont typeface="Wingdings 3"/>
              <a:buChar char=""/>
              <a:defRPr/>
            </a:pPr>
            <a:endParaRPr lang="en-GB" b="1" dirty="0" smtClean="0"/>
          </a:p>
          <a:p>
            <a:pPr marL="365760" indent="-256032" algn="just" fontAlgn="auto">
              <a:spcAft>
                <a:spcPts val="0"/>
              </a:spcAft>
              <a:buFont typeface="Wingdings 3"/>
              <a:buChar char=""/>
              <a:defRPr/>
            </a:pPr>
            <a:r>
              <a:rPr lang="en-GB" b="1" dirty="0" smtClean="0"/>
              <a:t>People should, however, be educated about the potential risk of hypoglycaemia and how to avoid it.</a:t>
            </a:r>
            <a:endParaRPr lang="en-GB" b="1" dirty="0"/>
          </a:p>
        </p:txBody>
      </p:sp>
      <p:sp>
        <p:nvSpPr>
          <p:cNvPr id="3" name="Title 2"/>
          <p:cNvSpPr>
            <a:spLocks noGrp="1"/>
          </p:cNvSpPr>
          <p:nvPr>
            <p:ph type="title"/>
          </p:nvPr>
        </p:nvSpPr>
        <p:spPr>
          <a:xfrm>
            <a:off x="2971800" y="609600"/>
            <a:ext cx="2895600" cy="838200"/>
          </a:xfr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Aft>
                <a:spcPts val="0"/>
              </a:spcAft>
              <a:defRPr/>
            </a:pPr>
            <a:r>
              <a:rPr lang="en-GB" b="1" dirty="0" smtClean="0">
                <a:solidFill>
                  <a:srgbClr val="FF0000"/>
                </a:solidFill>
              </a:rPr>
              <a:t>Exercise</a:t>
            </a:r>
            <a:r>
              <a:rPr lang="en-GB" dirty="0" smtClean="0"/>
              <a:t> </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429000"/>
          </a:xfrm>
        </p:spPr>
        <p:style>
          <a:lnRef idx="3">
            <a:schemeClr val="lt1"/>
          </a:lnRef>
          <a:fillRef idx="1">
            <a:schemeClr val="dk1"/>
          </a:fillRef>
          <a:effectRef idx="1">
            <a:schemeClr val="dk1"/>
          </a:effectRef>
          <a:fontRef idx="minor">
            <a:schemeClr val="lt1"/>
          </a:fontRef>
        </p:style>
        <p:txBody>
          <a:bodyPr/>
          <a:lstStyle/>
          <a:p>
            <a:endParaRPr lang="en-US" dirty="0" smtClean="0">
              <a:solidFill>
                <a:srgbClr val="FF0000"/>
              </a:solidFill>
            </a:endParaRPr>
          </a:p>
          <a:p>
            <a:r>
              <a:rPr lang="en-US" dirty="0" smtClean="0">
                <a:solidFill>
                  <a:srgbClr val="FF0000"/>
                </a:solidFill>
              </a:rPr>
              <a:t>Decrease insulin resistance/improve insulin sensitivity.</a:t>
            </a:r>
          </a:p>
          <a:p>
            <a:r>
              <a:rPr lang="en-US" dirty="0" smtClean="0">
                <a:solidFill>
                  <a:srgbClr val="FF0000"/>
                </a:solidFill>
              </a:rPr>
              <a:t>Decrease overall adiposity.</a:t>
            </a:r>
          </a:p>
          <a:p>
            <a:r>
              <a:rPr lang="en-US" dirty="0" smtClean="0">
                <a:solidFill>
                  <a:srgbClr val="FF0000"/>
                </a:solidFill>
              </a:rPr>
              <a:t>Reduce central adiposity.</a:t>
            </a:r>
          </a:p>
          <a:p>
            <a:r>
              <a:rPr lang="en-US" dirty="0" smtClean="0">
                <a:solidFill>
                  <a:srgbClr val="FF0000"/>
                </a:solidFill>
              </a:rPr>
              <a:t>Improve blood glucose levels (glucose tolerance).</a:t>
            </a:r>
          </a:p>
          <a:p>
            <a:r>
              <a:rPr lang="en-US" dirty="0" smtClean="0">
                <a:solidFill>
                  <a:srgbClr val="FF0000"/>
                </a:solidFill>
              </a:rPr>
              <a:t>Desirable changes in muscle tissue.</a:t>
            </a:r>
            <a:endParaRPr lang="en-US" dirty="0">
              <a:solidFill>
                <a:srgbClr val="FF0000"/>
              </a:solidFill>
            </a:endParaRPr>
          </a:p>
        </p:txBody>
      </p:sp>
      <p:sp>
        <p:nvSpPr>
          <p:cNvPr id="2" name="Title 1"/>
          <p:cNvSpPr>
            <a:spLocks noGrp="1"/>
          </p:cNvSpPr>
          <p:nvPr>
            <p:ph type="title"/>
          </p:nvPr>
        </p:nvSpPr>
        <p:spPr>
          <a:xfrm>
            <a:off x="1066800" y="762000"/>
            <a:ext cx="7162800" cy="6096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600" b="1" dirty="0" smtClean="0"/>
              <a:t>BENEFITS OF PHYSICAL  ACTIVITY</a:t>
            </a:r>
            <a:endParaRPr lang="en-US" sz="36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572000"/>
          </a:xfrm>
        </p:spPr>
        <p:style>
          <a:lnRef idx="2">
            <a:schemeClr val="dk1"/>
          </a:lnRef>
          <a:fillRef idx="1">
            <a:schemeClr val="lt1"/>
          </a:fillRef>
          <a:effectRef idx="0">
            <a:schemeClr val="dk1"/>
          </a:effectRef>
          <a:fontRef idx="minor">
            <a:schemeClr val="dk1"/>
          </a:fontRef>
        </p:style>
        <p:txBody>
          <a:bodyPr>
            <a:normAutofit/>
          </a:bodyPr>
          <a:lstStyle/>
          <a:p>
            <a:pPr>
              <a:buNone/>
            </a:pPr>
            <a:r>
              <a:rPr lang="en-US" sz="2400" b="1" dirty="0" smtClean="0"/>
              <a:t>Calculate calories intake based on weight and activity profile</a:t>
            </a:r>
          </a:p>
          <a:p>
            <a:pPr>
              <a:buNone/>
            </a:pPr>
            <a:r>
              <a:rPr lang="en-US" sz="2400" b="1" dirty="0" smtClean="0"/>
              <a:t>Fats-20-25% of total calories</a:t>
            </a:r>
          </a:p>
          <a:p>
            <a:pPr>
              <a:buNone/>
            </a:pPr>
            <a:r>
              <a:rPr lang="en-US" sz="2400" b="1" dirty="0" smtClean="0"/>
              <a:t>Increase fiber content (20-30 gm/day)</a:t>
            </a:r>
          </a:p>
          <a:p>
            <a:pPr>
              <a:buNone/>
            </a:pPr>
            <a:r>
              <a:rPr lang="en-US" sz="2400" b="1" dirty="0" smtClean="0"/>
              <a:t>Small frequent meals</a:t>
            </a:r>
          </a:p>
          <a:p>
            <a:pPr>
              <a:buNone/>
            </a:pPr>
            <a:r>
              <a:rPr lang="en-US" sz="2400" b="1" dirty="0" smtClean="0"/>
              <a:t>Encourage intake of whole grains, beans, fruits, vegetables and nuts </a:t>
            </a:r>
          </a:p>
          <a:p>
            <a:pPr>
              <a:buNone/>
            </a:pPr>
            <a:r>
              <a:rPr lang="en-US" sz="2400" b="1" dirty="0" smtClean="0"/>
              <a:t>Stress on portion size/slow eating/monitoring</a:t>
            </a:r>
          </a:p>
          <a:p>
            <a:pPr>
              <a:buNone/>
            </a:pPr>
            <a:endParaRPr lang="en-US" dirty="0"/>
          </a:p>
        </p:txBody>
      </p:sp>
      <p:sp>
        <p:nvSpPr>
          <p:cNvPr id="2" name="Title 1"/>
          <p:cNvSpPr>
            <a:spLocks noGrp="1"/>
          </p:cNvSpPr>
          <p:nvPr>
            <p:ph type="title"/>
          </p:nvPr>
        </p:nvSpPr>
        <p:spPr>
          <a:xfrm>
            <a:off x="457200" y="152400"/>
            <a:ext cx="8229600" cy="914400"/>
          </a:xfrm>
        </p:spPr>
        <p:style>
          <a:lnRef idx="2">
            <a:schemeClr val="dk1"/>
          </a:lnRef>
          <a:fillRef idx="1">
            <a:schemeClr val="lt1"/>
          </a:fillRef>
          <a:effectRef idx="0">
            <a:schemeClr val="dk1"/>
          </a:effectRef>
          <a:fontRef idx="minor">
            <a:schemeClr val="dk1"/>
          </a:fontRef>
        </p:style>
        <p:txBody>
          <a:bodyPr>
            <a:noAutofit/>
          </a:bodyPr>
          <a:lstStyle/>
          <a:p>
            <a:pPr algn="ctr"/>
            <a:r>
              <a:rPr lang="en-US" sz="3200" b="1" dirty="0" smtClean="0"/>
              <a:t/>
            </a:r>
            <a:br>
              <a:rPr lang="en-US" sz="3200" b="1" dirty="0" smtClean="0"/>
            </a:br>
            <a:r>
              <a:rPr lang="en-US" sz="3200" b="1" dirty="0" smtClean="0"/>
              <a:t/>
            </a:r>
            <a:br>
              <a:rPr lang="en-US" sz="3200" b="1" dirty="0"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sz="3200" b="1" smtClean="0"/>
              <a:t/>
            </a:r>
            <a:br>
              <a:rPr sz="3200" b="1" smtClean="0"/>
            </a:br>
            <a:r>
              <a:rPr lang="en-US" sz="2800" b="1" dirty="0" smtClean="0">
                <a:solidFill>
                  <a:schemeClr val="bg1"/>
                </a:solidFill>
              </a:rPr>
              <a:t>PRACTICAL TIPS FOR NUTRITION AND PHYSICAL ACTIVITY</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181600"/>
          </a:xfrm>
        </p:spPr>
        <p:style>
          <a:lnRef idx="2">
            <a:schemeClr val="dk1"/>
          </a:lnRef>
          <a:fillRef idx="1">
            <a:schemeClr val="lt1"/>
          </a:fillRef>
          <a:effectRef idx="0">
            <a:schemeClr val="dk1"/>
          </a:effectRef>
          <a:fontRef idx="minor">
            <a:schemeClr val="dk1"/>
          </a:fontRef>
        </p:style>
        <p:txBody>
          <a:bodyPr/>
          <a:lstStyle/>
          <a:p>
            <a:pPr>
              <a:buNone/>
            </a:pPr>
            <a:r>
              <a:rPr lang="en-US" sz="2800" b="1" u="sng" dirty="0" smtClean="0">
                <a:solidFill>
                  <a:srgbClr val="FF0000"/>
                </a:solidFill>
              </a:rPr>
              <a:t>PHYSICAL ACTIVITY:</a:t>
            </a:r>
            <a:endParaRPr lang="en-US" sz="3200" b="1" u="sng" dirty="0" smtClean="0">
              <a:solidFill>
                <a:srgbClr val="FF0000"/>
              </a:solidFill>
            </a:endParaRPr>
          </a:p>
          <a:p>
            <a:pPr>
              <a:buNone/>
            </a:pPr>
            <a:r>
              <a:rPr lang="en-US" b="1" dirty="0" smtClean="0">
                <a:solidFill>
                  <a:schemeClr val="bg1"/>
                </a:solidFill>
              </a:rPr>
              <a:t>Set goal-30-45 </a:t>
            </a:r>
            <a:r>
              <a:rPr lang="en-US" b="1" dirty="0" err="1" smtClean="0">
                <a:solidFill>
                  <a:schemeClr val="bg1"/>
                </a:solidFill>
              </a:rPr>
              <a:t>mts</a:t>
            </a:r>
            <a:r>
              <a:rPr lang="en-US" b="1" dirty="0" smtClean="0">
                <a:solidFill>
                  <a:schemeClr val="bg1"/>
                </a:solidFill>
              </a:rPr>
              <a:t> exercise of moderate intensity every day.</a:t>
            </a:r>
          </a:p>
          <a:p>
            <a:pPr>
              <a:buNone/>
            </a:pPr>
            <a:r>
              <a:rPr lang="en-US" b="1" dirty="0" smtClean="0">
                <a:solidFill>
                  <a:schemeClr val="bg1"/>
                </a:solidFill>
              </a:rPr>
              <a:t>Encourage exercise individual-based and keeping his interest in mind.</a:t>
            </a:r>
          </a:p>
          <a:p>
            <a:pPr>
              <a:buNone/>
            </a:pPr>
            <a:r>
              <a:rPr lang="en-US" b="1" dirty="0" smtClean="0">
                <a:solidFill>
                  <a:schemeClr val="bg1"/>
                </a:solidFill>
              </a:rPr>
              <a:t>May use small gadgets like pedometer.</a:t>
            </a:r>
          </a:p>
          <a:p>
            <a:pPr>
              <a:buNone/>
            </a:pPr>
            <a:r>
              <a:rPr lang="en-US" b="1" dirty="0" smtClean="0">
                <a:solidFill>
                  <a:schemeClr val="bg1"/>
                </a:solidFill>
              </a:rPr>
              <a:t>Start slowly and build up definitely.</a:t>
            </a:r>
          </a:p>
          <a:p>
            <a:pPr>
              <a:buNone/>
            </a:pPr>
            <a:r>
              <a:rPr lang="en-US" b="1" u="sng" dirty="0" smtClean="0">
                <a:solidFill>
                  <a:srgbClr val="FF0000"/>
                </a:solidFill>
              </a:rPr>
              <a:t>OTHERS:</a:t>
            </a:r>
          </a:p>
          <a:p>
            <a:pPr>
              <a:buNone/>
            </a:pPr>
            <a:r>
              <a:rPr lang="en-US" b="1" dirty="0" smtClean="0">
                <a:solidFill>
                  <a:schemeClr val="bg1"/>
                </a:solidFill>
              </a:rPr>
              <a:t>Provide family help and support</a:t>
            </a:r>
          </a:p>
          <a:p>
            <a:pPr>
              <a:buNone/>
            </a:pPr>
            <a:r>
              <a:rPr lang="en-US" b="1" dirty="0" smtClean="0">
                <a:solidFill>
                  <a:schemeClr val="bg1"/>
                </a:solidFill>
              </a:rPr>
              <a:t>Failures be circumvented</a:t>
            </a:r>
          </a:p>
          <a:p>
            <a:pPr>
              <a:buNone/>
            </a:pPr>
            <a:r>
              <a:rPr lang="en-US" b="1" dirty="0" smtClean="0">
                <a:solidFill>
                  <a:schemeClr val="bg1"/>
                </a:solidFill>
              </a:rPr>
              <a:t>Close follow up</a:t>
            </a:r>
          </a:p>
          <a:p>
            <a:pPr>
              <a:buNone/>
            </a:pP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betes3.jpg"/>
          <p:cNvPicPr>
            <a:picLocks noGrp="1" noChangeAspect="1"/>
          </p:cNvPicPr>
          <p:nvPr>
            <p:ph idx="1"/>
          </p:nvPr>
        </p:nvPicPr>
        <p:blipFill>
          <a:blip r:embed="rId2"/>
          <a:stretch>
            <a:fillRect/>
          </a:stretch>
        </p:blipFill>
        <p:spPr>
          <a:xfrm>
            <a:off x="533400" y="1371600"/>
            <a:ext cx="8077200" cy="4953000"/>
          </a:xfr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533400" y="457200"/>
            <a:ext cx="8077200" cy="838200"/>
          </a:xfrm>
        </p:spPr>
        <p:style>
          <a:lnRef idx="3">
            <a:schemeClr val="lt1"/>
          </a:lnRef>
          <a:fillRef idx="1">
            <a:schemeClr val="dk1"/>
          </a:fillRef>
          <a:effectRef idx="1">
            <a:schemeClr val="dk1"/>
          </a:effectRef>
          <a:fontRef idx="minor">
            <a:schemeClr val="lt1"/>
          </a:fontRef>
        </p:style>
        <p:txBody>
          <a:bodyPr/>
          <a:lstStyle/>
          <a:p>
            <a:pPr algn="ctr"/>
            <a:r>
              <a:rPr lang="en-US" b="1" dirty="0" smtClean="0">
                <a:solidFill>
                  <a:srgbClr val="FFFF00"/>
                </a:solidFill>
                <a:latin typeface="+mn-lt"/>
              </a:rPr>
              <a:t>PENCITIC ISLET (BETA CELL)</a:t>
            </a:r>
            <a:endParaRPr lang="en-US" b="1" dirty="0">
              <a:solidFill>
                <a:srgbClr val="FFFF00"/>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39"/>
            <a:ext cx="8229600" cy="4881562"/>
          </a:xfrm>
        </p:spPr>
        <p:style>
          <a:lnRef idx="3">
            <a:schemeClr val="lt1"/>
          </a:lnRef>
          <a:fillRef idx="1">
            <a:schemeClr val="dk1"/>
          </a:fillRef>
          <a:effectRef idx="1">
            <a:schemeClr val="dk1"/>
          </a:effectRef>
          <a:fontRef idx="minor">
            <a:schemeClr val="lt1"/>
          </a:fontRef>
        </p:style>
        <p:txBody>
          <a:bodyPr>
            <a:normAutofit fontScale="62500" lnSpcReduction="20000"/>
          </a:bodyPr>
          <a:lstStyle/>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b="1" dirty="0" smtClean="0">
                <a:solidFill>
                  <a:srgbClr val="FFFF00"/>
                </a:solidFill>
              </a:rPr>
              <a:t>In elderly non-obese patients, short acting insulin secretagogues can be started but long acting Sulphonylureas are to be avoided. Renal function should be monitored.</a:t>
            </a:r>
          </a:p>
          <a:p>
            <a:pPr marL="365760" indent="-256032" fontAlgn="auto">
              <a:spcAft>
                <a:spcPts val="0"/>
              </a:spcAft>
              <a:buNone/>
              <a:defRPr/>
            </a:pPr>
            <a:endParaRPr lang="en-GB" b="1" dirty="0" smtClean="0">
              <a:solidFill>
                <a:srgbClr val="FFFF00"/>
              </a:solidFill>
            </a:endParaRPr>
          </a:p>
          <a:p>
            <a:pPr marL="365760" indent="-256032" fontAlgn="auto">
              <a:spcAft>
                <a:spcPts val="0"/>
              </a:spcAft>
              <a:buFont typeface="Wingdings 3"/>
              <a:buChar char=""/>
              <a:defRPr/>
            </a:pPr>
            <a:r>
              <a:rPr lang="en-GB" b="1" dirty="0" smtClean="0">
                <a:solidFill>
                  <a:srgbClr val="FFFF00"/>
                </a:solidFill>
              </a:rPr>
              <a:t>Oral anti-diabetic agent s are not recommended for diabetes in pregnancy</a:t>
            </a:r>
          </a:p>
          <a:p>
            <a:pPr marL="365760" indent="-256032" fontAlgn="auto">
              <a:spcAft>
                <a:spcPts val="0"/>
              </a:spcAft>
              <a:buFont typeface="Wingdings 3"/>
              <a:buChar char=""/>
              <a:defRPr/>
            </a:pPr>
            <a:endParaRPr lang="en-GB" b="1" dirty="0" smtClean="0">
              <a:solidFill>
                <a:srgbClr val="FFFF00"/>
              </a:solidFill>
            </a:endParaRPr>
          </a:p>
          <a:p>
            <a:pPr marL="365760" indent="-256032" fontAlgn="auto">
              <a:spcAft>
                <a:spcPts val="0"/>
              </a:spcAft>
              <a:buFont typeface="Wingdings 3"/>
              <a:buChar char=""/>
              <a:defRPr/>
            </a:pPr>
            <a:r>
              <a:rPr lang="en-GB" b="1" dirty="0" smtClean="0">
                <a:solidFill>
                  <a:srgbClr val="FFFF00"/>
                </a:solidFill>
              </a:rPr>
              <a:t>Oral anti-diabetic agents are usually not the first line therapy in diabetes diagnosed during stress, such as infections. Insulin therapy is recommended for both the above</a:t>
            </a:r>
          </a:p>
          <a:p>
            <a:pPr marL="365760" indent="-256032" fontAlgn="auto">
              <a:spcAft>
                <a:spcPts val="0"/>
              </a:spcAft>
              <a:buFont typeface="Wingdings 3"/>
              <a:buChar char=""/>
              <a:defRPr/>
            </a:pPr>
            <a:endParaRPr lang="en-GB" b="1" dirty="0" smtClean="0">
              <a:solidFill>
                <a:srgbClr val="FFFF00"/>
              </a:solidFill>
            </a:endParaRPr>
          </a:p>
          <a:p>
            <a:pPr marL="365760" indent="-256032" fontAlgn="auto">
              <a:spcAft>
                <a:spcPts val="0"/>
              </a:spcAft>
              <a:buFont typeface="Wingdings 3"/>
              <a:buChar char=""/>
              <a:defRPr/>
            </a:pPr>
            <a:r>
              <a:rPr lang="en-GB" b="1" dirty="0" smtClean="0">
                <a:solidFill>
                  <a:srgbClr val="FFFF00"/>
                </a:solidFill>
              </a:rPr>
              <a:t>Targets for control are applicable for all age groups. However, in patients with co-morbidities, targets are individualized</a:t>
            </a:r>
          </a:p>
          <a:p>
            <a:pPr marL="365760" indent="-256032" fontAlgn="auto">
              <a:spcAft>
                <a:spcPts val="0"/>
              </a:spcAft>
              <a:buFont typeface="Wingdings 3"/>
              <a:buNone/>
              <a:defRPr/>
            </a:pPr>
            <a:endParaRPr lang="en-GB" b="1" dirty="0" smtClean="0">
              <a:solidFill>
                <a:srgbClr val="FFFF00"/>
              </a:solidFill>
            </a:endParaRPr>
          </a:p>
          <a:p>
            <a:pPr marL="365760" indent="-256032" fontAlgn="auto">
              <a:spcAft>
                <a:spcPts val="0"/>
              </a:spcAft>
              <a:buFont typeface="Wingdings 3"/>
              <a:buChar char=""/>
              <a:defRPr/>
            </a:pPr>
            <a:r>
              <a:rPr lang="en-GB" b="1" dirty="0" smtClean="0">
                <a:solidFill>
                  <a:srgbClr val="FFFF00"/>
                </a:solidFill>
              </a:rPr>
              <a:t>When indicated, start with a minimal dose of oral anti-diabetic agent, while reemphasizing diet and physical activity. An appropriate duration of time (2-16 weeks depending on agents used) between increments should be given to allow achievement of steady state blood glucose control</a:t>
            </a:r>
            <a:endParaRPr lang="en-GB" b="1" dirty="0">
              <a:solidFill>
                <a:srgbClr val="FFFF00"/>
              </a:solidFill>
            </a:endParaRPr>
          </a:p>
        </p:txBody>
      </p:sp>
      <p:sp>
        <p:nvSpPr>
          <p:cNvPr id="3" name="Title 2"/>
          <p:cNvSpPr>
            <a:spLocks noGrp="1"/>
          </p:cNvSpPr>
          <p:nvPr>
            <p:ph type="title"/>
          </p:nvPr>
        </p:nvSpPr>
        <p:spPr>
          <a:xfrm>
            <a:off x="457200" y="152400"/>
            <a:ext cx="8229600" cy="914400"/>
          </a:xfrm>
        </p:spPr>
        <p:style>
          <a:lnRef idx="2">
            <a:schemeClr val="dk1"/>
          </a:lnRef>
          <a:fillRef idx="1">
            <a:schemeClr val="lt1"/>
          </a:fillRef>
          <a:effectRef idx="0">
            <a:schemeClr val="dk1"/>
          </a:effectRef>
          <a:fontRef idx="minor">
            <a:schemeClr val="dk1"/>
          </a:fontRef>
        </p:style>
        <p:txBody>
          <a:bodyPr>
            <a:normAutofit fontScale="90000"/>
          </a:bodyPr>
          <a:lstStyle/>
          <a:p>
            <a:pPr algn="ctr" fontAlgn="auto">
              <a:spcAft>
                <a:spcPts val="0"/>
              </a:spcAft>
              <a:defRPr/>
            </a:pPr>
            <a:r>
              <a:rPr lang="en-GB" sz="2700" dirty="0" smtClean="0"/>
              <a:t/>
            </a:r>
            <a:br>
              <a:rPr lang="en-GB" sz="2700" dirty="0" smtClean="0"/>
            </a:br>
            <a:r>
              <a:rPr lang="en-GB" sz="2700" dirty="0" smtClean="0"/>
              <a:t/>
            </a:r>
            <a:br>
              <a:rPr lang="en-GB" sz="2700" dirty="0" smtClean="0"/>
            </a:br>
            <a:r>
              <a:rPr lang="en-GB" sz="2700" b="1" dirty="0" smtClean="0"/>
              <a:t>GENERAL GUIDELINES FOR USE OF ORAL ANTI-DIABETIC AGENT IN DIABETES</a:t>
            </a:r>
            <a:endParaRPr lang="en-GB"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1524000"/>
            <a:ext cx="8229600" cy="4191000"/>
          </a:xfrm>
        </p:spPr>
        <p:style>
          <a:lnRef idx="2">
            <a:schemeClr val="dk1"/>
          </a:lnRef>
          <a:fillRef idx="1">
            <a:schemeClr val="lt1"/>
          </a:fillRef>
          <a:effectRef idx="0">
            <a:schemeClr val="dk1"/>
          </a:effectRef>
          <a:fontRef idx="minor">
            <a:schemeClr val="dk1"/>
          </a:fontRef>
        </p:style>
        <p:txBody>
          <a:bodyPr>
            <a:normAutofit/>
          </a:bodyPr>
          <a:lstStyle/>
          <a:p>
            <a:r>
              <a:rPr lang="en-GB" b="1" dirty="0" smtClean="0"/>
              <a:t>There are currently four classes of oral anti-diabetic agents:</a:t>
            </a:r>
          </a:p>
          <a:p>
            <a:pPr>
              <a:buFont typeface="Wingdings 3" pitchFamily="18" charset="2"/>
              <a:buNone/>
            </a:pPr>
            <a:endParaRPr lang="en-GB" b="1" dirty="0" smtClean="0"/>
          </a:p>
          <a:p>
            <a:pPr>
              <a:buFont typeface="Wingdings 3" pitchFamily="18" charset="2"/>
              <a:buNone/>
            </a:pPr>
            <a:r>
              <a:rPr lang="en-GB" b="1" dirty="0" smtClean="0"/>
              <a:t>i. Biguanides</a:t>
            </a:r>
          </a:p>
          <a:p>
            <a:pPr>
              <a:buFont typeface="Wingdings 3" pitchFamily="18" charset="2"/>
              <a:buNone/>
            </a:pPr>
            <a:r>
              <a:rPr lang="en-GB" b="1" dirty="0" smtClean="0"/>
              <a:t>ii. Insulin Secretagogues – Sulphonylureas</a:t>
            </a:r>
          </a:p>
          <a:p>
            <a:pPr>
              <a:buFont typeface="Wingdings 3" pitchFamily="18" charset="2"/>
              <a:buNone/>
            </a:pPr>
            <a:r>
              <a:rPr lang="en-GB" b="1" dirty="0" smtClean="0"/>
              <a:t>iii. Insulin Secretagogues – Non-</a:t>
            </a:r>
            <a:r>
              <a:rPr lang="en-GB" b="1" dirty="0" err="1" smtClean="0"/>
              <a:t>sulphonylureas</a:t>
            </a:r>
            <a:endParaRPr lang="en-GB" b="1" dirty="0" smtClean="0"/>
          </a:p>
          <a:p>
            <a:pPr>
              <a:buFont typeface="Wingdings 3" pitchFamily="18" charset="2"/>
              <a:buNone/>
            </a:pPr>
            <a:r>
              <a:rPr lang="en-GB" b="1" dirty="0" smtClean="0"/>
              <a:t>iv. </a:t>
            </a:r>
            <a:r>
              <a:rPr lang="el-GR" b="1" dirty="0" smtClean="0"/>
              <a:t>α-</a:t>
            </a:r>
            <a:r>
              <a:rPr lang="en-GB" b="1" dirty="0" smtClean="0"/>
              <a:t>glycosidase inhibitors</a:t>
            </a:r>
          </a:p>
          <a:p>
            <a:pPr>
              <a:buFont typeface="Wingdings 3" pitchFamily="18" charset="2"/>
              <a:buNone/>
            </a:pPr>
            <a:r>
              <a:rPr lang="en-GB" b="1" dirty="0" smtClean="0"/>
              <a:t>v. Thiazolidinediones (TZDs)</a:t>
            </a:r>
          </a:p>
        </p:txBody>
      </p:sp>
      <p:sp>
        <p:nvSpPr>
          <p:cNvPr id="3" name="Title 2"/>
          <p:cNvSpPr>
            <a:spLocks noGrp="1"/>
          </p:cNvSpPr>
          <p:nvPr>
            <p:ph type="title"/>
          </p:nvPr>
        </p:nvSpPr>
        <p:spPr>
          <a:xfrm>
            <a:off x="457200" y="381000"/>
            <a:ext cx="8229600" cy="762000"/>
          </a:xfrm>
        </p:spPr>
        <p:style>
          <a:lnRef idx="3">
            <a:schemeClr val="lt1"/>
          </a:lnRef>
          <a:fillRef idx="1">
            <a:schemeClr val="dk1"/>
          </a:fillRef>
          <a:effectRef idx="1">
            <a:schemeClr val="dk1"/>
          </a:effectRef>
          <a:fontRef idx="minor">
            <a:schemeClr val="lt1"/>
          </a:fontRef>
        </p:style>
        <p:txBody>
          <a:bodyPr>
            <a:normAutofit/>
          </a:bodyPr>
          <a:lstStyle/>
          <a:p>
            <a:pPr algn="ctr" fontAlgn="auto">
              <a:spcAft>
                <a:spcPts val="0"/>
              </a:spcAft>
              <a:defRPr/>
            </a:pPr>
            <a:r>
              <a:rPr lang="en-GB" sz="3600" dirty="0" smtClean="0">
                <a:solidFill>
                  <a:srgbClr val="FFFF00"/>
                </a:solidFill>
              </a:rPr>
              <a:t>B. ORAL ANTI-DIABETIC AGENTS</a:t>
            </a:r>
            <a:endParaRPr lang="en-GB" sz="36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3" y="1600200"/>
            <a:ext cx="8229600" cy="41402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365760" indent="-256032" fontAlgn="auto">
              <a:spcAft>
                <a:spcPts val="0"/>
              </a:spcAft>
              <a:buFont typeface="Wingdings 3"/>
              <a:buNone/>
              <a:defRPr/>
            </a:pPr>
            <a:endParaRPr lang="en-GB" b="1" dirty="0" smtClean="0"/>
          </a:p>
          <a:p>
            <a:pPr marL="365760" indent="-256032" algn="just" fontAlgn="auto">
              <a:spcAft>
                <a:spcPts val="0"/>
              </a:spcAft>
              <a:buFont typeface="Wingdings 3"/>
              <a:buChar char=""/>
              <a:defRPr/>
            </a:pPr>
            <a:r>
              <a:rPr lang="en-GB" b="1" dirty="0" smtClean="0"/>
              <a:t>If glycaemic control is not achieved (HbA1c &gt; 6.5% and/or; FPG &gt; 7.0 </a:t>
            </a:r>
            <a:r>
              <a:rPr lang="en-GB" b="1" dirty="0" err="1" smtClean="0"/>
              <a:t>mmol</a:t>
            </a:r>
            <a:r>
              <a:rPr lang="en-GB" b="1" dirty="0" smtClean="0"/>
              <a:t>/L or; RPG &gt;11.0mmol/L) with lifestyle modification within 1 –3 months, ORAL ANTI-DIABETIC AGENT should be initiated.</a:t>
            </a:r>
          </a:p>
          <a:p>
            <a:pPr marL="365760" indent="-256032" algn="just" fontAlgn="auto">
              <a:spcAft>
                <a:spcPts val="0"/>
              </a:spcAft>
              <a:buFont typeface="Wingdings 3"/>
              <a:buChar char=""/>
              <a:defRPr/>
            </a:pPr>
            <a:endParaRPr lang="en-GB" b="1" dirty="0" smtClean="0"/>
          </a:p>
          <a:p>
            <a:pPr marL="365760" indent="-256032" algn="just" fontAlgn="auto">
              <a:spcAft>
                <a:spcPts val="0"/>
              </a:spcAft>
              <a:buFont typeface="Wingdings 3"/>
              <a:buChar char=""/>
              <a:defRPr/>
            </a:pPr>
            <a:r>
              <a:rPr lang="en-GB" b="1" dirty="0" smtClean="0"/>
              <a:t>In the presence of marked hyperglycaemia in newly diagnosed symptomatic type 2 diabetes (HbA1c &gt; 8%, FPG &gt; 11.1 </a:t>
            </a:r>
            <a:r>
              <a:rPr lang="en-GB" b="1" dirty="0" err="1" smtClean="0"/>
              <a:t>mmol</a:t>
            </a:r>
            <a:r>
              <a:rPr lang="en-GB" b="1" dirty="0" smtClean="0"/>
              <a:t>/L, or RPG &gt; 14 </a:t>
            </a:r>
            <a:r>
              <a:rPr lang="en-GB" b="1" dirty="0" err="1" smtClean="0"/>
              <a:t>mmol</a:t>
            </a:r>
            <a:r>
              <a:rPr lang="en-GB" b="1" dirty="0" smtClean="0"/>
              <a:t>/L), oral anti-diabetic agents can be considered at the outset together with lifestyle modification.</a:t>
            </a:r>
            <a:endParaRPr lang="en-GB" b="1" dirty="0"/>
          </a:p>
        </p:txBody>
      </p:sp>
      <p:sp>
        <p:nvSpPr>
          <p:cNvPr id="3" name="Title 2"/>
          <p:cNvSpPr>
            <a:spLocks noGrp="1"/>
          </p:cNvSpPr>
          <p:nvPr>
            <p:ph type="title"/>
          </p:nvPr>
        </p:nvSpPr>
        <p:spPr>
          <a:xfrm>
            <a:off x="457200" y="609600"/>
            <a:ext cx="8229600" cy="762000"/>
          </a:xfrm>
        </p:spPr>
        <p:style>
          <a:lnRef idx="3">
            <a:schemeClr val="lt1"/>
          </a:lnRef>
          <a:fillRef idx="1">
            <a:schemeClr val="dk1"/>
          </a:fillRef>
          <a:effectRef idx="1">
            <a:schemeClr val="dk1"/>
          </a:effectRef>
          <a:fontRef idx="minor">
            <a:schemeClr val="lt1"/>
          </a:fontRef>
        </p:style>
        <p:txBody>
          <a:bodyPr>
            <a:noAutofit/>
          </a:bodyPr>
          <a:lstStyle/>
          <a:p>
            <a:pPr algn="ctr" fontAlgn="auto">
              <a:spcAft>
                <a:spcPts val="0"/>
              </a:spcAft>
              <a:defRPr/>
            </a:pPr>
            <a:r>
              <a:rPr lang="en-GB" sz="3600" b="1" dirty="0" smtClean="0">
                <a:solidFill>
                  <a:srgbClr val="FFFF00"/>
                </a:solidFill>
              </a:rPr>
              <a:t>B.1 Oral Agent Monotherapy</a:t>
            </a:r>
            <a:endParaRPr lang="en-GB" sz="3600"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365760" indent="-256032" fontAlgn="auto">
              <a:spcAft>
                <a:spcPts val="0"/>
              </a:spcAft>
              <a:buFont typeface="Wingdings 3"/>
              <a:buNone/>
              <a:defRPr/>
            </a:pPr>
            <a:endParaRPr lang="en-GB" sz="3100" b="1" dirty="0" smtClean="0">
              <a:solidFill>
                <a:srgbClr val="FF0000"/>
              </a:solidFill>
            </a:endParaRPr>
          </a:p>
          <a:p>
            <a:pPr marL="365760" indent="-256032" fontAlgn="auto">
              <a:spcAft>
                <a:spcPts val="0"/>
              </a:spcAft>
              <a:buFont typeface="Wingdings 3"/>
              <a:buNone/>
              <a:defRPr/>
            </a:pPr>
            <a:r>
              <a:rPr lang="en-GB" sz="3100" b="1" dirty="0" smtClean="0">
                <a:solidFill>
                  <a:srgbClr val="FF0000"/>
                </a:solidFill>
              </a:rPr>
              <a:t>As first line therapy:</a:t>
            </a:r>
          </a:p>
          <a:p>
            <a:pPr marL="365760" indent="-256032" fontAlgn="auto">
              <a:spcAft>
                <a:spcPts val="0"/>
              </a:spcAft>
              <a:buFont typeface="Wingdings 3"/>
              <a:buNone/>
              <a:defRPr/>
            </a:pPr>
            <a:endParaRPr lang="en-GB" sz="3100" b="1" dirty="0" smtClean="0"/>
          </a:p>
          <a:p>
            <a:pPr marL="365760" indent="-256032" fontAlgn="auto">
              <a:spcAft>
                <a:spcPts val="0"/>
              </a:spcAft>
              <a:buFont typeface="Wingdings 3"/>
              <a:buChar char=""/>
              <a:defRPr/>
            </a:pPr>
            <a:r>
              <a:rPr lang="en-GB" b="1" dirty="0" smtClean="0"/>
              <a:t>Obese type 2 patients, consider use of metformin</a:t>
            </a:r>
            <a:r>
              <a:rPr lang="en-GB" b="1" i="1" dirty="0" smtClean="0"/>
              <a:t>, acarbose </a:t>
            </a:r>
            <a:r>
              <a:rPr lang="en-GB" b="1" dirty="0" smtClean="0"/>
              <a:t>or TZD.</a:t>
            </a:r>
          </a:p>
          <a:p>
            <a:pPr marL="365760" indent="-256032" fontAlgn="auto">
              <a:spcAft>
                <a:spcPts val="0"/>
              </a:spcAft>
              <a:buFont typeface="Wingdings 3"/>
              <a:buNone/>
              <a:defRPr/>
            </a:pPr>
            <a:endParaRPr lang="en-GB" b="1" dirty="0" smtClean="0"/>
          </a:p>
          <a:p>
            <a:pPr marL="365760" indent="-256032" fontAlgn="auto">
              <a:spcAft>
                <a:spcPts val="0"/>
              </a:spcAft>
              <a:buFont typeface="Wingdings 3"/>
              <a:buChar char=""/>
              <a:defRPr/>
            </a:pPr>
            <a:r>
              <a:rPr lang="en-GB" b="1" dirty="0" smtClean="0"/>
              <a:t>Non-obese type 2 patients, consider the use of metformin or insulin secretagogues.</a:t>
            </a:r>
          </a:p>
          <a:p>
            <a:pPr marL="365760" indent="-256032" fontAlgn="auto">
              <a:spcAft>
                <a:spcPts val="0"/>
              </a:spcAft>
              <a:buFont typeface="Wingdings 3"/>
              <a:buNone/>
              <a:defRPr/>
            </a:pPr>
            <a:endParaRPr lang="en-GB" b="1" dirty="0" smtClean="0"/>
          </a:p>
          <a:p>
            <a:pPr marL="365760" indent="-256032" fontAlgn="auto">
              <a:spcAft>
                <a:spcPts val="0"/>
              </a:spcAft>
              <a:buFont typeface="Wingdings 3"/>
              <a:buChar char=""/>
              <a:defRPr/>
            </a:pPr>
            <a:r>
              <a:rPr lang="en-GB" b="1" dirty="0" smtClean="0"/>
              <a:t>Metformin is the drug of choice in overweight/obese patients. TZDs and acarbose are acceptable alternatives in those who are intolerant to metformin.</a:t>
            </a:r>
          </a:p>
          <a:p>
            <a:pPr marL="365760" indent="-256032" fontAlgn="auto">
              <a:spcAft>
                <a:spcPts val="0"/>
              </a:spcAft>
              <a:buFont typeface="Wingdings 3"/>
              <a:buNone/>
              <a:defRPr/>
            </a:pPr>
            <a:endParaRPr lang="en-GB" b="1" dirty="0" smtClean="0"/>
          </a:p>
          <a:p>
            <a:pPr marL="365760" indent="-256032" fontAlgn="auto">
              <a:spcAft>
                <a:spcPts val="0"/>
              </a:spcAft>
              <a:buFont typeface="Wingdings 3"/>
              <a:buChar char=""/>
              <a:defRPr/>
            </a:pPr>
            <a:r>
              <a:rPr lang="en-GB" b="1" dirty="0" smtClean="0"/>
              <a:t>If monotherapy fails, a combination of TZDs, acarbose and metformin is recommended. If targets are still not achieved, insulin secretagogues may be added.</a:t>
            </a:r>
            <a:endParaRPr lang="en-GB" b="1" dirty="0"/>
          </a:p>
        </p:txBody>
      </p:sp>
      <p:sp>
        <p:nvSpPr>
          <p:cNvPr id="3" name="Title 2"/>
          <p:cNvSpPr>
            <a:spLocks noGrp="1"/>
          </p:cNvSpPr>
          <p:nvPr>
            <p:ph type="title"/>
          </p:nvPr>
        </p:nvSpPr>
        <p:spPr>
          <a:xfrm>
            <a:off x="457200" y="381000"/>
            <a:ext cx="8229600" cy="762000"/>
          </a:xfrm>
        </p:spPr>
        <p:style>
          <a:lnRef idx="3">
            <a:schemeClr val="lt1"/>
          </a:lnRef>
          <a:fillRef idx="1">
            <a:schemeClr val="dk1"/>
          </a:fillRef>
          <a:effectRef idx="1">
            <a:schemeClr val="dk1"/>
          </a:effectRef>
          <a:fontRef idx="minor">
            <a:schemeClr val="lt1"/>
          </a:fontRef>
        </p:style>
        <p:txBody>
          <a:bodyPr/>
          <a:lstStyle/>
          <a:p>
            <a:pPr algn="ctr" fontAlgn="auto">
              <a:spcAft>
                <a:spcPts val="0"/>
              </a:spcAft>
              <a:defRPr/>
            </a:pPr>
            <a:r>
              <a:rPr lang="en-GB" sz="3200" dirty="0" smtClean="0">
                <a:solidFill>
                  <a:srgbClr val="FFFF00"/>
                </a:solidFill>
              </a:rPr>
              <a:t>B.1 Oral Agent Monotherapy (cont.)</a:t>
            </a:r>
            <a:endParaRPr lang="en-GB" sz="32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295400"/>
            <a:ext cx="8305800" cy="3733800"/>
          </a:xfrm>
        </p:spPr>
        <p:style>
          <a:lnRef idx="2">
            <a:schemeClr val="dk1"/>
          </a:lnRef>
          <a:fillRef idx="1">
            <a:schemeClr val="lt1"/>
          </a:fillRef>
          <a:effectRef idx="0">
            <a:schemeClr val="dk1"/>
          </a:effectRef>
          <a:fontRef idx="minor">
            <a:schemeClr val="dk1"/>
          </a:fontRef>
        </p:style>
        <p:txBody>
          <a:bodyPr/>
          <a:lstStyle/>
          <a:p>
            <a:pPr>
              <a:buFont typeface="Wingdings 3" pitchFamily="18" charset="2"/>
              <a:buNone/>
            </a:pPr>
            <a:r>
              <a:rPr lang="en-GB" b="1" dirty="0" smtClean="0">
                <a:solidFill>
                  <a:srgbClr val="FF0000"/>
                </a:solidFill>
              </a:rPr>
              <a:t>Combination oral agents is indicated in:</a:t>
            </a:r>
          </a:p>
          <a:p>
            <a:pPr>
              <a:buFont typeface="Wingdings 3" pitchFamily="18" charset="2"/>
              <a:buNone/>
            </a:pPr>
            <a:endParaRPr lang="en-GB" b="1" dirty="0" smtClean="0"/>
          </a:p>
          <a:p>
            <a:r>
              <a:rPr lang="en-GB" b="1" dirty="0" smtClean="0"/>
              <a:t>Newly diagnosed symptomatic patients with HbA1c &gt;10</a:t>
            </a:r>
          </a:p>
          <a:p>
            <a:r>
              <a:rPr lang="en-GB" b="1" dirty="0" smtClean="0"/>
              <a:t>Patients who are not reaching targets after 3 months on monotherapy.</a:t>
            </a:r>
          </a:p>
        </p:txBody>
      </p:sp>
      <p:sp>
        <p:nvSpPr>
          <p:cNvPr id="3" name="Title 2"/>
          <p:cNvSpPr>
            <a:spLocks noGrp="1"/>
          </p:cNvSpPr>
          <p:nvPr>
            <p:ph type="title"/>
          </p:nvPr>
        </p:nvSpPr>
        <p:spPr>
          <a:xfrm>
            <a:off x="457200" y="381000"/>
            <a:ext cx="8229600" cy="609600"/>
          </a:xfrm>
        </p:spPr>
        <p:style>
          <a:lnRef idx="3">
            <a:schemeClr val="lt1"/>
          </a:lnRef>
          <a:fillRef idx="1">
            <a:schemeClr val="dk1"/>
          </a:fillRef>
          <a:effectRef idx="1">
            <a:schemeClr val="dk1"/>
          </a:effectRef>
          <a:fontRef idx="minor">
            <a:schemeClr val="lt1"/>
          </a:fontRef>
        </p:style>
        <p:txBody>
          <a:bodyPr>
            <a:normAutofit fontScale="90000"/>
          </a:bodyPr>
          <a:lstStyle/>
          <a:p>
            <a:pPr algn="ctr" fontAlgn="auto">
              <a:spcAft>
                <a:spcPts val="0"/>
              </a:spcAft>
              <a:defRPr/>
            </a:pPr>
            <a:r>
              <a:rPr lang="en-GB" sz="3600" b="1" dirty="0" smtClean="0">
                <a:solidFill>
                  <a:srgbClr val="FFFF00"/>
                </a:solidFill>
              </a:rPr>
              <a:t>B.2 Combination Oral Agents</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48237"/>
          </a:xfrm>
        </p:spPr>
        <p:style>
          <a:lnRef idx="2">
            <a:schemeClr val="dk1"/>
          </a:lnRef>
          <a:fillRef idx="1">
            <a:schemeClr val="lt1"/>
          </a:fillRef>
          <a:effectRef idx="0">
            <a:schemeClr val="dk1"/>
          </a:effectRef>
          <a:fontRef idx="minor">
            <a:schemeClr val="dk1"/>
          </a:fontRef>
        </p:style>
        <p:txBody>
          <a:bodyPr>
            <a:noAutofit/>
          </a:bodyPr>
          <a:lstStyle/>
          <a:p>
            <a:pPr marL="365760" indent="-256032" algn="just" fontAlgn="auto">
              <a:spcAft>
                <a:spcPts val="0"/>
              </a:spcAft>
              <a:buFont typeface="Wingdings 3"/>
              <a:buChar char=""/>
              <a:defRPr/>
            </a:pPr>
            <a:r>
              <a:rPr lang="en-GB" sz="1600" b="1" dirty="0" smtClean="0"/>
              <a:t>If targets have not been reached after optimal dose of combination therapy for 3 months, consider adding intermediate-acting/long-acting insulin (BIDS).</a:t>
            </a:r>
          </a:p>
          <a:p>
            <a:pPr marL="365760" indent="-256032" algn="just" fontAlgn="auto">
              <a:spcAft>
                <a:spcPts val="0"/>
              </a:spcAft>
              <a:buFont typeface="Wingdings 3"/>
              <a:buNone/>
              <a:defRPr/>
            </a:pPr>
            <a:endParaRPr lang="en-GB" sz="1600" b="1" dirty="0" smtClean="0"/>
          </a:p>
          <a:p>
            <a:pPr marL="365760" indent="-256032" algn="just" fontAlgn="auto">
              <a:spcAft>
                <a:spcPts val="0"/>
              </a:spcAft>
              <a:buFont typeface="Wingdings 3"/>
              <a:buChar char=""/>
              <a:defRPr/>
            </a:pPr>
            <a:r>
              <a:rPr lang="en-GB" sz="1600" b="1" dirty="0" smtClean="0"/>
              <a:t>Combination of insulin+ oral anti-diabetic agents (BIDS) has been shown to improve glycaemic control in those not achieving target despite maximal combination oral anti-diabetic agents.</a:t>
            </a:r>
          </a:p>
          <a:p>
            <a:pPr marL="365760" indent="-256032" algn="just" fontAlgn="auto">
              <a:spcAft>
                <a:spcPts val="0"/>
              </a:spcAft>
              <a:buFont typeface="Wingdings 3"/>
              <a:buNone/>
              <a:defRPr/>
            </a:pPr>
            <a:endParaRPr lang="en-GB" sz="1600" b="1" i="1" dirty="0" smtClean="0"/>
          </a:p>
          <a:p>
            <a:pPr marL="365760" indent="-256032" algn="just" fontAlgn="auto">
              <a:spcAft>
                <a:spcPts val="0"/>
              </a:spcAft>
              <a:buFont typeface="Wingdings 3"/>
              <a:buChar char=""/>
              <a:defRPr/>
            </a:pPr>
            <a:r>
              <a:rPr lang="en-GB" sz="1600" b="1" dirty="0" smtClean="0"/>
              <a:t>Combining insulin and the following oral anti-diabetic agents has been shown to be effective in people with type 2 diabetes:</a:t>
            </a:r>
          </a:p>
          <a:p>
            <a:pPr marL="621792" lvl="1" algn="just" fontAlgn="auto">
              <a:spcBef>
                <a:spcPts val="324"/>
              </a:spcBef>
              <a:spcAft>
                <a:spcPts val="0"/>
              </a:spcAft>
              <a:buFont typeface="Verdana"/>
              <a:buChar char="◦"/>
              <a:defRPr/>
            </a:pPr>
            <a:r>
              <a:rPr lang="en-GB" sz="1600" b="1" dirty="0" smtClean="0"/>
              <a:t>Biguanide (metformin)</a:t>
            </a:r>
            <a:endParaRPr lang="en-GB" sz="1600" b="1" i="1" dirty="0" smtClean="0"/>
          </a:p>
          <a:p>
            <a:pPr marL="621792" lvl="1" algn="just" fontAlgn="auto">
              <a:spcBef>
                <a:spcPts val="324"/>
              </a:spcBef>
              <a:spcAft>
                <a:spcPts val="0"/>
              </a:spcAft>
              <a:buFont typeface="Verdana"/>
              <a:buChar char="◦"/>
              <a:defRPr/>
            </a:pPr>
            <a:r>
              <a:rPr lang="en-GB" sz="1600" b="1" dirty="0" smtClean="0"/>
              <a:t>Insulin secretagogues (sulphonylureas)</a:t>
            </a:r>
            <a:endParaRPr lang="en-GB" sz="1600" b="1" i="1" dirty="0" smtClean="0"/>
          </a:p>
          <a:p>
            <a:pPr marL="621792" lvl="1" algn="just" fontAlgn="auto">
              <a:spcBef>
                <a:spcPts val="324"/>
              </a:spcBef>
              <a:spcAft>
                <a:spcPts val="0"/>
              </a:spcAft>
              <a:buFont typeface="Verdana"/>
              <a:buChar char="◦"/>
              <a:defRPr/>
            </a:pPr>
            <a:r>
              <a:rPr lang="en-GB" sz="1600" b="1" dirty="0" smtClean="0"/>
              <a:t>Insulin sensitizers (TZDs)</a:t>
            </a:r>
            <a:r>
              <a:rPr lang="en-GB" sz="1600" b="1" i="1" dirty="0" smtClean="0"/>
              <a:t>(the combination of a TZD plus insulin is </a:t>
            </a:r>
            <a:r>
              <a:rPr lang="en-GB" sz="1600" b="1" dirty="0" smtClean="0"/>
              <a:t>not an approved indication)</a:t>
            </a:r>
          </a:p>
          <a:p>
            <a:pPr marL="621792" lvl="1" algn="just" fontAlgn="auto">
              <a:spcBef>
                <a:spcPts val="324"/>
              </a:spcBef>
              <a:spcAft>
                <a:spcPts val="0"/>
              </a:spcAft>
              <a:buFont typeface="Verdana"/>
              <a:buChar char="◦"/>
              <a:defRPr/>
            </a:pPr>
            <a:r>
              <a:rPr lang="el-GR" sz="1600" b="1" dirty="0" smtClean="0"/>
              <a:t>α-</a:t>
            </a:r>
            <a:r>
              <a:rPr lang="en-GB" sz="1600" b="1" dirty="0" smtClean="0"/>
              <a:t>glucosidase inhibitor (acarbose)</a:t>
            </a:r>
          </a:p>
          <a:p>
            <a:pPr marL="621792" lvl="1" algn="just" fontAlgn="auto">
              <a:spcBef>
                <a:spcPts val="324"/>
              </a:spcBef>
              <a:spcAft>
                <a:spcPts val="0"/>
              </a:spcAft>
              <a:buFont typeface="Verdana"/>
              <a:buChar char="◦"/>
              <a:defRPr/>
            </a:pPr>
            <a:endParaRPr lang="en-GB" sz="1600" b="1" dirty="0" smtClean="0"/>
          </a:p>
          <a:p>
            <a:pPr marL="365760" indent="-256032" algn="just" fontAlgn="auto">
              <a:spcAft>
                <a:spcPts val="0"/>
              </a:spcAft>
              <a:buFont typeface="Wingdings 3"/>
              <a:buChar char=""/>
              <a:defRPr/>
            </a:pPr>
            <a:r>
              <a:rPr lang="en-GB" sz="1600" b="1" dirty="0" smtClean="0"/>
              <a:t>Insulin dose can be increased until target FPG is achieved.</a:t>
            </a:r>
            <a:endParaRPr lang="en-GB" sz="1600" b="1" dirty="0"/>
          </a:p>
        </p:txBody>
      </p:sp>
      <p:sp>
        <p:nvSpPr>
          <p:cNvPr id="3" name="Title 2"/>
          <p:cNvSpPr>
            <a:spLocks noGrp="1"/>
          </p:cNvSpPr>
          <p:nvPr>
            <p:ph type="title"/>
          </p:nvPr>
        </p:nvSpPr>
        <p:spPr>
          <a:xfrm>
            <a:off x="533400" y="381000"/>
            <a:ext cx="8229600" cy="762000"/>
          </a:xfrm>
        </p:spPr>
        <p:style>
          <a:lnRef idx="3">
            <a:schemeClr val="lt1"/>
          </a:lnRef>
          <a:fillRef idx="1">
            <a:schemeClr val="dk1"/>
          </a:fillRef>
          <a:effectRef idx="1">
            <a:schemeClr val="dk1"/>
          </a:effectRef>
          <a:fontRef idx="minor">
            <a:schemeClr val="lt1"/>
          </a:fontRef>
        </p:style>
        <p:txBody>
          <a:bodyPr>
            <a:normAutofit fontScale="90000"/>
          </a:bodyPr>
          <a:lstStyle/>
          <a:p>
            <a:pPr algn="ctr" fontAlgn="auto">
              <a:spcAft>
                <a:spcPts val="0"/>
              </a:spcAft>
              <a:defRPr/>
            </a:pPr>
            <a:r>
              <a:rPr lang="en-GB" sz="3600" b="1" dirty="0" smtClean="0">
                <a:solidFill>
                  <a:srgbClr val="FFFF00"/>
                </a:solidFill>
              </a:rPr>
              <a:t>B.3 Combination Oral Agents and Insulin</a:t>
            </a:r>
            <a:endParaRPr lang="en-GB" b="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3"/>
          <a:srcRect/>
          <a:stretch>
            <a:fillRect/>
          </a:stretch>
        </p:blipFill>
        <p:spPr>
          <a:xfrm>
            <a:off x="152400" y="76200"/>
            <a:ext cx="6072187" cy="6643688"/>
          </a:xfrm>
        </p:spPr>
      </p:pic>
      <p:sp>
        <p:nvSpPr>
          <p:cNvPr id="6" name="Rectangle 5"/>
          <p:cNvSpPr/>
          <p:nvPr/>
        </p:nvSpPr>
        <p:spPr>
          <a:xfrm>
            <a:off x="6248400" y="76201"/>
            <a:ext cx="2643188" cy="6629399"/>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GB" sz="2400" b="1" dirty="0">
              <a:solidFill>
                <a:srgbClr val="0070C0"/>
              </a:solidFill>
            </a:endParaRPr>
          </a:p>
          <a:p>
            <a:pPr algn="ctr" fontAlgn="auto">
              <a:spcBef>
                <a:spcPts val="0"/>
              </a:spcBef>
              <a:spcAft>
                <a:spcPts val="0"/>
              </a:spcAft>
              <a:defRPr/>
            </a:pPr>
            <a:r>
              <a:rPr lang="en-GB" sz="2400" b="1" dirty="0">
                <a:solidFill>
                  <a:srgbClr val="FF0000"/>
                </a:solidFill>
              </a:rPr>
              <a:t>Diabetes Management Algorithm </a:t>
            </a:r>
          </a:p>
          <a:p>
            <a:pPr algn="ctr" fontAlgn="auto">
              <a:spcBef>
                <a:spcPts val="0"/>
              </a:spcBef>
              <a:spcAft>
                <a:spcPts val="0"/>
              </a:spcAft>
              <a:defRPr/>
            </a:pPr>
            <a:endParaRPr lang="en-GB"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255197"/>
          <a:ext cx="8686797" cy="5602803"/>
        </p:xfrm>
        <a:graphic>
          <a:graphicData uri="http://schemas.openxmlformats.org/drawingml/2006/table">
            <a:tbl>
              <a:tblPr firstRow="1" bandRow="1">
                <a:tableStyleId>{5C22544A-7EE6-4342-B048-85BDC9FD1C3A}</a:tableStyleId>
              </a:tblPr>
              <a:tblGrid>
                <a:gridCol w="1198178"/>
                <a:gridCol w="1316420"/>
                <a:gridCol w="1295400"/>
                <a:gridCol w="1295400"/>
                <a:gridCol w="1983826"/>
                <a:gridCol w="1597573"/>
              </a:tblGrid>
              <a:tr h="14449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                    Mechanism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                    </a:t>
                      </a:r>
                      <a:r>
                        <a:rPr lang="en-US" b="1" baseline="0" dirty="0" smtClean="0">
                          <a:solidFill>
                            <a:schemeClr val="bg1">
                              <a:lumMod val="95000"/>
                              <a:lumOff val="5000"/>
                            </a:schemeClr>
                          </a:solidFill>
                        </a:rPr>
                        <a:t>  </a:t>
                      </a:r>
                      <a:r>
                        <a:rPr lang="en-US" b="1" dirty="0" smtClean="0">
                          <a:solidFill>
                            <a:schemeClr val="bg1">
                              <a:lumMod val="95000"/>
                              <a:lumOff val="5000"/>
                            </a:schemeClr>
                          </a:solidFill>
                        </a:rPr>
                        <a:t>of Action</a:t>
                      </a:r>
                    </a:p>
                    <a:p>
                      <a:endParaRPr lang="en-US" b="1" dirty="0">
                        <a:solidFill>
                          <a:schemeClr val="bg1">
                            <a:lumMod val="95000"/>
                            <a:lumOff val="5000"/>
                          </a:schemeClr>
                        </a:solidFill>
                      </a:endParaRPr>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Examples</a:t>
                      </a:r>
                    </a:p>
                    <a:p>
                      <a:endParaRPr lang="en-US" b="1" dirty="0">
                        <a:solidFill>
                          <a:schemeClr val="bg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HbA1c Reduction(%)</a:t>
                      </a:r>
                    </a:p>
                    <a:p>
                      <a:endParaRPr lang="en-US" b="1" dirty="0">
                        <a:solidFill>
                          <a:schemeClr val="bg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Agent-Specific Advantages</a:t>
                      </a:r>
                    </a:p>
                    <a:p>
                      <a:endParaRPr lang="en-US" b="1" dirty="0">
                        <a:solidFill>
                          <a:schemeClr val="bg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Agent-Specific Disadvantages</a:t>
                      </a:r>
                    </a:p>
                    <a:p>
                      <a:endParaRPr lang="en-US" b="1" dirty="0">
                        <a:solidFill>
                          <a:schemeClr val="bg1">
                            <a:lumMod val="95000"/>
                            <a:lumOff val="5000"/>
                          </a:schemeClr>
                        </a:solidFill>
                      </a:endParaRPr>
                    </a:p>
                  </a:txBody>
                  <a:tcPr/>
                </a:tc>
              </a:tr>
              <a:tr h="585496">
                <a:tc>
                  <a:txBody>
                    <a:bodyPr/>
                    <a:lstStyle/>
                    <a:p>
                      <a:r>
                        <a:rPr lang="en-US" b="1" dirty="0" smtClean="0"/>
                        <a:t>ORAL</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43905">
                <a:tc>
                  <a:txBody>
                    <a:bodyPr/>
                    <a:lstStyle/>
                    <a:p>
                      <a:r>
                        <a:rPr lang="en-US" sz="1400" dirty="0" err="1" smtClean="0">
                          <a:latin typeface="+mj-lt"/>
                        </a:rPr>
                        <a:t>Biguanides</a:t>
                      </a:r>
                      <a:endParaRPr lang="en-US" sz="1400" dirty="0">
                        <a:latin typeface="+mj-lt"/>
                      </a:endParaRPr>
                    </a:p>
                  </a:txBody>
                  <a:tcPr/>
                </a:tc>
                <a:tc>
                  <a:txBody>
                    <a:bodyPr/>
                    <a:lstStyle/>
                    <a:p>
                      <a:r>
                        <a:rPr lang="en-US" sz="1400" dirty="0" smtClean="0">
                          <a:latin typeface="+mj-lt"/>
                        </a:rPr>
                        <a:t>↓</a:t>
                      </a:r>
                      <a:r>
                        <a:rPr lang="en-US" sz="1400" baseline="0" dirty="0" smtClean="0">
                          <a:latin typeface="+mj-lt"/>
                        </a:rPr>
                        <a:t> Hepatic glucose production</a:t>
                      </a:r>
                      <a:endParaRPr lang="en-US" sz="1400" dirty="0">
                        <a:latin typeface="+mj-lt"/>
                      </a:endParaRPr>
                    </a:p>
                  </a:txBody>
                  <a:tcPr/>
                </a:tc>
                <a:tc>
                  <a:txBody>
                    <a:bodyPr/>
                    <a:lstStyle/>
                    <a:p>
                      <a:r>
                        <a:rPr lang="en-US" sz="1400" dirty="0" err="1" smtClean="0">
                          <a:latin typeface="+mj-lt"/>
                        </a:rPr>
                        <a:t>Metformin</a:t>
                      </a:r>
                      <a:endParaRPr lang="en-US" sz="1400" dirty="0">
                        <a:latin typeface="+mj-lt"/>
                      </a:endParaRPr>
                    </a:p>
                  </a:txBody>
                  <a:tcPr/>
                </a:tc>
                <a:tc>
                  <a:txBody>
                    <a:bodyPr/>
                    <a:lstStyle/>
                    <a:p>
                      <a:r>
                        <a:rPr lang="en-US" sz="1400" dirty="0" smtClean="0">
                          <a:latin typeface="+mj-lt"/>
                        </a:rPr>
                        <a:t>1-2</a:t>
                      </a:r>
                      <a:endParaRPr lang="en-US" sz="1400" dirty="0">
                        <a:latin typeface="+mj-lt"/>
                      </a:endParaRPr>
                    </a:p>
                  </a:txBody>
                  <a:tcPr/>
                </a:tc>
                <a:tc>
                  <a:txBody>
                    <a:bodyPr/>
                    <a:lstStyle/>
                    <a:p>
                      <a:r>
                        <a:rPr lang="en-US" sz="1400" dirty="0" smtClean="0">
                          <a:latin typeface="+mj-lt"/>
                        </a:rPr>
                        <a:t>Weight neutral, do not cause hypoglycemia , inexpensive , extensive experience, ↓ CV</a:t>
                      </a:r>
                      <a:r>
                        <a:rPr lang="en-US" sz="1400" baseline="0" dirty="0" smtClean="0">
                          <a:latin typeface="+mj-lt"/>
                        </a:rPr>
                        <a:t> events</a:t>
                      </a:r>
                      <a:endParaRPr lang="en-US" sz="1400" dirty="0">
                        <a:latin typeface="+mj-lt"/>
                      </a:endParaRPr>
                    </a:p>
                  </a:txBody>
                  <a:tcPr/>
                </a:tc>
                <a:tc>
                  <a:txBody>
                    <a:bodyPr/>
                    <a:lstStyle/>
                    <a:p>
                      <a:r>
                        <a:rPr lang="en-US" sz="1400" dirty="0" smtClean="0">
                          <a:latin typeface="+mj-lt"/>
                        </a:rPr>
                        <a:t>Diarrhea, nausea, lactic acidosis</a:t>
                      </a:r>
                      <a:endParaRPr lang="en-US" sz="1400" dirty="0">
                        <a:latin typeface="+mj-lt"/>
                      </a:endParaRPr>
                    </a:p>
                  </a:txBody>
                  <a:tcPr/>
                </a:tc>
              </a:tr>
              <a:tr h="756641">
                <a:tc>
                  <a:txBody>
                    <a:bodyPr/>
                    <a:lstStyle/>
                    <a:p>
                      <a:r>
                        <a:rPr lang="en-US" sz="1400" dirty="0" smtClean="0">
                          <a:latin typeface="+mj-lt"/>
                        </a:rPr>
                        <a:t>ἁ-</a:t>
                      </a:r>
                      <a:r>
                        <a:rPr lang="en-US" sz="1400" dirty="0" err="1" smtClean="0">
                          <a:latin typeface="+mj-lt"/>
                        </a:rPr>
                        <a:t>Glucosidase</a:t>
                      </a:r>
                      <a:r>
                        <a:rPr lang="en-US" sz="1400" baseline="0" dirty="0" smtClean="0">
                          <a:latin typeface="+mj-lt"/>
                        </a:rPr>
                        <a:t> inhibitors</a:t>
                      </a:r>
                      <a:endParaRPr lang="en-US" sz="1400" dirty="0">
                        <a:latin typeface="+mj-lt"/>
                      </a:endParaRPr>
                    </a:p>
                  </a:txBody>
                  <a:tcPr/>
                </a:tc>
                <a:tc>
                  <a:txBody>
                    <a:bodyPr/>
                    <a:lstStyle/>
                    <a:p>
                      <a:r>
                        <a:rPr lang="en-US" sz="1400" dirty="0" smtClean="0">
                          <a:latin typeface="+mj-lt"/>
                        </a:rPr>
                        <a:t>↓ </a:t>
                      </a:r>
                      <a:r>
                        <a:rPr lang="en-US" sz="1400" dirty="0" err="1" smtClean="0">
                          <a:latin typeface="+mj-lt"/>
                        </a:rPr>
                        <a:t>Gl</a:t>
                      </a:r>
                      <a:r>
                        <a:rPr lang="en-US" sz="1400" dirty="0" smtClean="0">
                          <a:latin typeface="+mj-lt"/>
                        </a:rPr>
                        <a:t> glucose absorption</a:t>
                      </a:r>
                      <a:endParaRPr lang="en-US" sz="1400" dirty="0">
                        <a:latin typeface="+mj-lt"/>
                      </a:endParaRPr>
                    </a:p>
                  </a:txBody>
                  <a:tcPr/>
                </a:tc>
                <a:tc>
                  <a:txBody>
                    <a:bodyPr/>
                    <a:lstStyle/>
                    <a:p>
                      <a:r>
                        <a:rPr lang="en-US" sz="1400" dirty="0" err="1" smtClean="0">
                          <a:latin typeface="+mj-lt"/>
                        </a:rPr>
                        <a:t>Acarbose</a:t>
                      </a:r>
                      <a:r>
                        <a:rPr lang="en-US" sz="1400" dirty="0" smtClean="0">
                          <a:latin typeface="+mj-lt"/>
                        </a:rPr>
                        <a:t>, </a:t>
                      </a:r>
                      <a:r>
                        <a:rPr lang="en-US" sz="1400" dirty="0" err="1" smtClean="0">
                          <a:latin typeface="+mj-lt"/>
                        </a:rPr>
                        <a:t>miglitol</a:t>
                      </a:r>
                      <a:r>
                        <a:rPr lang="en-US" sz="1400" dirty="0" smtClean="0">
                          <a:latin typeface="+mj-lt"/>
                        </a:rPr>
                        <a:t>, </a:t>
                      </a:r>
                      <a:r>
                        <a:rPr lang="en-US" sz="1400" dirty="0" err="1" smtClean="0">
                          <a:latin typeface="+mj-lt"/>
                        </a:rPr>
                        <a:t>voglibose</a:t>
                      </a:r>
                      <a:endParaRPr lang="en-US" sz="1400" dirty="0">
                        <a:latin typeface="+mj-lt"/>
                      </a:endParaRPr>
                    </a:p>
                  </a:txBody>
                  <a:tcPr/>
                </a:tc>
                <a:tc>
                  <a:txBody>
                    <a:bodyPr/>
                    <a:lstStyle/>
                    <a:p>
                      <a:r>
                        <a:rPr lang="en-US" sz="1400" dirty="0" smtClean="0">
                          <a:latin typeface="+mj-lt"/>
                        </a:rPr>
                        <a:t>0.5-o.8</a:t>
                      </a:r>
                      <a:endParaRPr lang="en-US" sz="1400" dirty="0">
                        <a:latin typeface="+mj-lt"/>
                      </a:endParaRPr>
                    </a:p>
                  </a:txBody>
                  <a:tcPr/>
                </a:tc>
                <a:tc>
                  <a:txBody>
                    <a:bodyPr/>
                    <a:lstStyle/>
                    <a:p>
                      <a:r>
                        <a:rPr lang="en-US" sz="1400" dirty="0" smtClean="0">
                          <a:latin typeface="+mj-lt"/>
                        </a:rPr>
                        <a:t>Reduce postprandial </a:t>
                      </a:r>
                      <a:r>
                        <a:rPr lang="en-US" sz="1400" dirty="0" err="1" smtClean="0">
                          <a:latin typeface="+mj-lt"/>
                        </a:rPr>
                        <a:t>glycemia</a:t>
                      </a:r>
                      <a:endParaRPr lang="en-US" sz="1400" dirty="0">
                        <a:latin typeface="+mj-lt"/>
                      </a:endParaRPr>
                    </a:p>
                  </a:txBody>
                  <a:tcPr/>
                </a:tc>
                <a:tc>
                  <a:txBody>
                    <a:bodyPr/>
                    <a:lstStyle/>
                    <a:p>
                      <a:r>
                        <a:rPr lang="en-US" sz="1400" dirty="0" err="1" smtClean="0">
                          <a:latin typeface="+mj-lt"/>
                        </a:rPr>
                        <a:t>Gl</a:t>
                      </a:r>
                      <a:r>
                        <a:rPr lang="en-US" sz="1400" dirty="0" smtClean="0">
                          <a:latin typeface="+mj-lt"/>
                        </a:rPr>
                        <a:t> flatulence, liver function tests</a:t>
                      </a:r>
                      <a:endParaRPr lang="en-US" sz="1400" dirty="0">
                        <a:latin typeface="+mj-lt"/>
                      </a:endParaRPr>
                    </a:p>
                  </a:txBody>
                  <a:tcPr/>
                </a:tc>
              </a:tr>
              <a:tr h="1639386">
                <a:tc>
                  <a:txBody>
                    <a:bodyPr/>
                    <a:lstStyle/>
                    <a:p>
                      <a:r>
                        <a:rPr lang="en-US" sz="1400" dirty="0" err="1" smtClean="0">
                          <a:latin typeface="+mj-lt"/>
                        </a:rPr>
                        <a:t>Dipeptidyl</a:t>
                      </a:r>
                      <a:r>
                        <a:rPr lang="en-US" sz="1400" dirty="0" smtClean="0">
                          <a:latin typeface="+mj-lt"/>
                        </a:rPr>
                        <a:t> peptidase</a:t>
                      </a:r>
                      <a:r>
                        <a:rPr lang="en-US" sz="1400" baseline="0" dirty="0" smtClean="0">
                          <a:latin typeface="+mj-lt"/>
                        </a:rPr>
                        <a:t> IV inhibitors</a:t>
                      </a:r>
                      <a:endParaRPr lang="en-US" sz="1400" dirty="0">
                        <a:latin typeface="+mj-lt"/>
                      </a:endParaRPr>
                    </a:p>
                  </a:txBody>
                  <a:tcPr/>
                </a:tc>
                <a:tc>
                  <a:txBody>
                    <a:bodyPr/>
                    <a:lstStyle/>
                    <a:p>
                      <a:r>
                        <a:rPr lang="en-US" sz="1400" dirty="0" smtClean="0">
                          <a:latin typeface="+mj-lt"/>
                        </a:rPr>
                        <a:t>Prolong endogenous GLP-1 action</a:t>
                      </a:r>
                      <a:endParaRPr lang="en-US" sz="1400" dirty="0">
                        <a:latin typeface="+mj-lt"/>
                      </a:endParaRPr>
                    </a:p>
                  </a:txBody>
                  <a:tcPr/>
                </a:tc>
                <a:tc>
                  <a:txBody>
                    <a:bodyPr/>
                    <a:lstStyle/>
                    <a:p>
                      <a:r>
                        <a:rPr lang="en-US" sz="1400" dirty="0" err="1" smtClean="0">
                          <a:latin typeface="+mj-lt"/>
                        </a:rPr>
                        <a:t>Alogliptin</a:t>
                      </a:r>
                      <a:r>
                        <a:rPr lang="en-US" sz="1400" dirty="0" smtClean="0">
                          <a:latin typeface="+mj-lt"/>
                        </a:rPr>
                        <a:t>, </a:t>
                      </a:r>
                      <a:r>
                        <a:rPr lang="en-US" sz="1400" dirty="0" err="1" smtClean="0">
                          <a:latin typeface="+mj-lt"/>
                        </a:rPr>
                        <a:t>Gemigliptin</a:t>
                      </a:r>
                      <a:r>
                        <a:rPr lang="en-US" sz="1400" dirty="0" smtClean="0">
                          <a:latin typeface="+mj-lt"/>
                        </a:rPr>
                        <a:t>, </a:t>
                      </a:r>
                      <a:r>
                        <a:rPr lang="en-US" sz="1400" dirty="0" err="1" smtClean="0">
                          <a:latin typeface="+mj-lt"/>
                        </a:rPr>
                        <a:t>linagliptin</a:t>
                      </a:r>
                      <a:r>
                        <a:rPr lang="en-US" sz="1400" dirty="0" smtClean="0">
                          <a:latin typeface="+mj-lt"/>
                        </a:rPr>
                        <a:t>, </a:t>
                      </a:r>
                      <a:r>
                        <a:rPr lang="en-US" sz="1400" dirty="0" err="1" smtClean="0">
                          <a:latin typeface="+mj-lt"/>
                        </a:rPr>
                        <a:t>saxagliptin</a:t>
                      </a:r>
                      <a:r>
                        <a:rPr lang="en-US" sz="1400" dirty="0" smtClean="0">
                          <a:latin typeface="+mj-lt"/>
                        </a:rPr>
                        <a:t>, </a:t>
                      </a:r>
                      <a:r>
                        <a:rPr lang="en-US" sz="1400" dirty="0" err="1" smtClean="0">
                          <a:latin typeface="+mj-lt"/>
                        </a:rPr>
                        <a:t>sitagliptin</a:t>
                      </a:r>
                      <a:r>
                        <a:rPr lang="en-US" sz="1400" dirty="0" smtClean="0">
                          <a:latin typeface="+mj-lt"/>
                        </a:rPr>
                        <a:t>, </a:t>
                      </a:r>
                      <a:r>
                        <a:rPr lang="en-US" sz="1400" dirty="0" err="1" smtClean="0">
                          <a:latin typeface="+mj-lt"/>
                        </a:rPr>
                        <a:t>teneligliptin</a:t>
                      </a:r>
                      <a:r>
                        <a:rPr lang="en-US" sz="1400" dirty="0" smtClean="0">
                          <a:latin typeface="+mj-lt"/>
                        </a:rPr>
                        <a:t>,</a:t>
                      </a:r>
                      <a:r>
                        <a:rPr lang="en-US" sz="1400" baseline="0" dirty="0" smtClean="0">
                          <a:latin typeface="+mj-lt"/>
                        </a:rPr>
                        <a:t> </a:t>
                      </a:r>
                      <a:r>
                        <a:rPr lang="en-US" sz="1400" baseline="0" dirty="0" err="1" smtClean="0">
                          <a:latin typeface="+mj-lt"/>
                        </a:rPr>
                        <a:t>vildagliptin</a:t>
                      </a:r>
                      <a:endParaRPr lang="en-US" sz="1400" dirty="0">
                        <a:latin typeface="+mj-lt"/>
                      </a:endParaRPr>
                    </a:p>
                  </a:txBody>
                  <a:tcPr/>
                </a:tc>
                <a:tc>
                  <a:txBody>
                    <a:bodyPr/>
                    <a:lstStyle/>
                    <a:p>
                      <a:r>
                        <a:rPr lang="en-US" sz="1400" dirty="0" smtClean="0">
                          <a:latin typeface="+mj-lt"/>
                        </a:rPr>
                        <a:t>0.5-0.8</a:t>
                      </a:r>
                      <a:endParaRPr lang="en-US" sz="1400" dirty="0">
                        <a:latin typeface="+mj-lt"/>
                      </a:endParaRPr>
                    </a:p>
                  </a:txBody>
                  <a:tcPr/>
                </a:tc>
                <a:tc>
                  <a:txBody>
                    <a:bodyPr/>
                    <a:lstStyle/>
                    <a:p>
                      <a:r>
                        <a:rPr lang="en-US" sz="1400" dirty="0" smtClean="0">
                          <a:latin typeface="+mj-lt"/>
                        </a:rPr>
                        <a:t>Well tolerated, do not cause hypoglycemia</a:t>
                      </a:r>
                      <a:endParaRPr lang="en-US" sz="1400" dirty="0">
                        <a:latin typeface="+mj-lt"/>
                      </a:endParaRPr>
                    </a:p>
                  </a:txBody>
                  <a:tcPr/>
                </a:tc>
                <a:tc>
                  <a:txBody>
                    <a:bodyPr/>
                    <a:lstStyle/>
                    <a:p>
                      <a:endParaRPr lang="en-US" sz="1400" dirty="0">
                        <a:latin typeface="+mj-lt"/>
                      </a:endParaRPr>
                    </a:p>
                  </a:txBody>
                  <a:tcPr/>
                </a:tc>
              </a:tr>
            </a:tbl>
          </a:graphicData>
        </a:graphic>
      </p:graphicFrame>
      <p:sp>
        <p:nvSpPr>
          <p:cNvPr id="2" name="Title 1"/>
          <p:cNvSpPr>
            <a:spLocks noGrp="1"/>
          </p:cNvSpPr>
          <p:nvPr>
            <p:ph type="title"/>
          </p:nvPr>
        </p:nvSpPr>
        <p:spPr>
          <a:xfrm>
            <a:off x="228600" y="152400"/>
            <a:ext cx="8686800" cy="1066800"/>
          </a:xfrm>
        </p:spPr>
        <p:style>
          <a:lnRef idx="3">
            <a:schemeClr val="lt1"/>
          </a:lnRef>
          <a:fillRef idx="1">
            <a:schemeClr val="dk1"/>
          </a:fillRef>
          <a:effectRef idx="1">
            <a:schemeClr val="dk1"/>
          </a:effectRef>
          <a:fontRef idx="minor">
            <a:schemeClr val="lt1"/>
          </a:fontRef>
        </p:style>
        <p:txBody>
          <a:bodyPr>
            <a:noAutofit/>
          </a:bodyPr>
          <a:lstStyle/>
          <a:p>
            <a:pPr algn="ctr"/>
            <a:r>
              <a:rPr lang="en-US" sz="2800" b="1" dirty="0" smtClean="0">
                <a:solidFill>
                  <a:srgbClr val="FF0000"/>
                </a:solidFill>
              </a:rPr>
              <a:t>AGENTS USED FOR TREATMENT OF TYPE 1 OR TYPE2 DIABETES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610600" cy="6248400"/>
        </p:xfrm>
        <a:graphic>
          <a:graphicData uri="http://schemas.openxmlformats.org/drawingml/2006/table">
            <a:tbl>
              <a:tblPr firstRow="1" bandRow="1">
                <a:tableStyleId>{5C22544A-7EE6-4342-B048-85BDC9FD1C3A}</a:tableStyleId>
              </a:tblPr>
              <a:tblGrid>
                <a:gridCol w="1600200"/>
                <a:gridCol w="1270000"/>
                <a:gridCol w="1473200"/>
                <a:gridCol w="990600"/>
                <a:gridCol w="1752600"/>
                <a:gridCol w="1524000"/>
              </a:tblGrid>
              <a:tr h="433935">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854626">
                <a:tc>
                  <a:txBody>
                    <a:bodyPr/>
                    <a:lstStyle/>
                    <a:p>
                      <a:r>
                        <a:rPr lang="en-US" sz="1400" dirty="0" smtClean="0"/>
                        <a:t>Insulin secretagogues: </a:t>
                      </a:r>
                      <a:r>
                        <a:rPr lang="en-US" sz="1400" dirty="0" err="1" smtClean="0"/>
                        <a:t>Sulfonylureas</a:t>
                      </a:r>
                      <a:endParaRPr lang="en-US" sz="1400" dirty="0"/>
                    </a:p>
                  </a:txBody>
                  <a:tcPr/>
                </a:tc>
                <a:tc>
                  <a:txBody>
                    <a:bodyPr/>
                    <a:lstStyle/>
                    <a:p>
                      <a:r>
                        <a:rPr lang="en-US" sz="1400" dirty="0" smtClean="0"/>
                        <a:t>↑</a:t>
                      </a:r>
                      <a:r>
                        <a:rPr lang="en-US" sz="1400" baseline="0" dirty="0" smtClean="0"/>
                        <a:t> Insulin </a:t>
                      </a:r>
                      <a:r>
                        <a:rPr lang="en-US" sz="1400" baseline="0" dirty="0" err="1" smtClean="0"/>
                        <a:t>Scretion</a:t>
                      </a:r>
                      <a:endParaRPr lang="en-US" sz="1400" dirty="0"/>
                    </a:p>
                  </a:txBody>
                  <a:tcPr/>
                </a:tc>
                <a:tc>
                  <a:txBody>
                    <a:bodyPr/>
                    <a:lstStyle/>
                    <a:p>
                      <a:pPr algn="just"/>
                      <a:r>
                        <a:rPr lang="en-US" sz="1400" dirty="0" err="1" smtClean="0"/>
                        <a:t>Glibornuride</a:t>
                      </a:r>
                      <a:r>
                        <a:rPr lang="en-US" sz="1400" dirty="0" smtClean="0"/>
                        <a:t>, </a:t>
                      </a:r>
                      <a:r>
                        <a:rPr lang="en-US" sz="1400" dirty="0" err="1" smtClean="0"/>
                        <a:t>gliclazide</a:t>
                      </a:r>
                      <a:r>
                        <a:rPr lang="en-US" sz="1400" dirty="0" smtClean="0"/>
                        <a:t>, </a:t>
                      </a:r>
                      <a:r>
                        <a:rPr lang="en-US" sz="1400" dirty="0" err="1" smtClean="0"/>
                        <a:t>Glimepiride</a:t>
                      </a:r>
                      <a:r>
                        <a:rPr lang="en-US" sz="1400" dirty="0" smtClean="0"/>
                        <a:t>, </a:t>
                      </a:r>
                      <a:r>
                        <a:rPr lang="en-US" sz="1400" dirty="0" err="1" smtClean="0"/>
                        <a:t>Glipizide</a:t>
                      </a:r>
                      <a:r>
                        <a:rPr lang="en-US" sz="1400" dirty="0" smtClean="0"/>
                        <a:t>, </a:t>
                      </a:r>
                      <a:r>
                        <a:rPr lang="en-US" sz="1400" dirty="0" err="1" smtClean="0"/>
                        <a:t>Gliquidone</a:t>
                      </a:r>
                      <a:r>
                        <a:rPr lang="en-US" sz="1400" dirty="0" smtClean="0"/>
                        <a:t>, </a:t>
                      </a:r>
                      <a:r>
                        <a:rPr lang="en-US" sz="1400" dirty="0" err="1" smtClean="0"/>
                        <a:t>Glyburide</a:t>
                      </a:r>
                      <a:r>
                        <a:rPr lang="en-US" sz="1400" dirty="0" smtClean="0"/>
                        <a:t>, </a:t>
                      </a:r>
                      <a:r>
                        <a:rPr lang="en-US" sz="1400" dirty="0" err="1" smtClean="0"/>
                        <a:t>Glyclopyramide</a:t>
                      </a:r>
                      <a:endParaRPr lang="en-US" sz="1400" dirty="0"/>
                    </a:p>
                  </a:txBody>
                  <a:tcPr/>
                </a:tc>
                <a:tc>
                  <a:txBody>
                    <a:bodyPr/>
                    <a:lstStyle/>
                    <a:p>
                      <a:r>
                        <a:rPr lang="en-US" sz="1400" dirty="0" smtClean="0"/>
                        <a:t>1-2</a:t>
                      </a:r>
                      <a:endParaRPr lang="en-US" sz="1400" dirty="0"/>
                    </a:p>
                  </a:txBody>
                  <a:tcPr/>
                </a:tc>
                <a:tc>
                  <a:txBody>
                    <a:bodyPr/>
                    <a:lstStyle/>
                    <a:p>
                      <a:pPr algn="just"/>
                      <a:r>
                        <a:rPr lang="en-US" sz="1400" dirty="0" smtClean="0"/>
                        <a:t>Short onset of action, lower postprandial glucose, inexpensive</a:t>
                      </a:r>
                      <a:endParaRPr lang="en-US" sz="1400" dirty="0"/>
                    </a:p>
                  </a:txBody>
                  <a:tcPr/>
                </a:tc>
                <a:tc>
                  <a:txBody>
                    <a:bodyPr/>
                    <a:lstStyle/>
                    <a:p>
                      <a:r>
                        <a:rPr lang="en-US" sz="1400" dirty="0" smtClean="0"/>
                        <a:t>Hypoglycemia, weight gain</a:t>
                      </a:r>
                      <a:endParaRPr lang="en-US" sz="1400" dirty="0"/>
                    </a:p>
                  </a:txBody>
                  <a:tcPr/>
                </a:tc>
              </a:tr>
              <a:tr h="1105642">
                <a:tc>
                  <a:txBody>
                    <a:bodyPr/>
                    <a:lstStyle/>
                    <a:p>
                      <a:r>
                        <a:rPr lang="en-US" sz="1400" dirty="0" smtClean="0"/>
                        <a:t>Insulin secretagogues: </a:t>
                      </a:r>
                      <a:r>
                        <a:rPr lang="en-US" sz="1400" dirty="0" err="1" smtClean="0"/>
                        <a:t>Nonsulfonylureas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baseline="0" dirty="0" smtClean="0"/>
                        <a:t> Insulin </a:t>
                      </a:r>
                      <a:r>
                        <a:rPr lang="en-US" sz="1400" baseline="0" dirty="0" err="1" smtClean="0"/>
                        <a:t>Scretion</a:t>
                      </a:r>
                      <a:endParaRPr lang="en-US" sz="1400" dirty="0" smtClean="0"/>
                    </a:p>
                    <a:p>
                      <a:endParaRPr lang="en-US" sz="1400" dirty="0"/>
                    </a:p>
                  </a:txBody>
                  <a:tcPr/>
                </a:tc>
                <a:tc>
                  <a:txBody>
                    <a:bodyPr/>
                    <a:lstStyle/>
                    <a:p>
                      <a:pPr algn="just"/>
                      <a:r>
                        <a:rPr lang="en-US" sz="1400" dirty="0" err="1" smtClean="0"/>
                        <a:t>Nateglinide</a:t>
                      </a:r>
                      <a:r>
                        <a:rPr lang="en-US" sz="1400" dirty="0" smtClean="0"/>
                        <a:t>, </a:t>
                      </a:r>
                      <a:r>
                        <a:rPr lang="en-US" sz="1400" dirty="0" err="1" smtClean="0"/>
                        <a:t>repaglinide</a:t>
                      </a:r>
                      <a:r>
                        <a:rPr lang="en-US" sz="1400" dirty="0" smtClean="0"/>
                        <a:t>, </a:t>
                      </a:r>
                      <a:r>
                        <a:rPr lang="en-US" sz="1400" dirty="0" err="1" smtClean="0"/>
                        <a:t>mitiglinide</a:t>
                      </a:r>
                      <a:endParaRPr lang="en-US" sz="1400" dirty="0"/>
                    </a:p>
                  </a:txBody>
                  <a:tcPr/>
                </a:tc>
                <a:tc>
                  <a:txBody>
                    <a:bodyPr/>
                    <a:lstStyle/>
                    <a:p>
                      <a:r>
                        <a:rPr lang="en-US" sz="1400" dirty="0" smtClean="0"/>
                        <a:t>0.5-1.0</a:t>
                      </a:r>
                      <a:endParaRPr lang="en-US" sz="1400" dirty="0"/>
                    </a:p>
                  </a:txBody>
                  <a:tcPr/>
                </a:tc>
                <a:tc>
                  <a:txBody>
                    <a:bodyPr/>
                    <a:lstStyle/>
                    <a:p>
                      <a:pPr algn="just"/>
                      <a:r>
                        <a:rPr lang="en-US" sz="1400" dirty="0" smtClean="0"/>
                        <a:t>Short onset of action, lower post </a:t>
                      </a:r>
                      <a:r>
                        <a:rPr lang="en-US" sz="1400" dirty="0" err="1" smtClean="0"/>
                        <a:t>prandial</a:t>
                      </a:r>
                      <a:r>
                        <a:rPr lang="en-US" sz="1400" dirty="0" smtClean="0"/>
                        <a:t> glucose</a:t>
                      </a:r>
                      <a:endParaRPr lang="en-US" sz="1400" dirty="0"/>
                    </a:p>
                  </a:txBody>
                  <a:tcPr/>
                </a:tc>
                <a:tc>
                  <a:txBody>
                    <a:bodyPr/>
                    <a:lstStyle/>
                    <a:p>
                      <a:r>
                        <a:rPr lang="en-US" sz="1400" dirty="0" smtClean="0"/>
                        <a:t>Hypoglycemia</a:t>
                      </a:r>
                      <a:endParaRPr lang="en-US" sz="1400" dirty="0"/>
                    </a:p>
                  </a:txBody>
                  <a:tcPr/>
                </a:tc>
              </a:tr>
              <a:tr h="1649092">
                <a:tc>
                  <a:txBody>
                    <a:bodyPr/>
                    <a:lstStyle/>
                    <a:p>
                      <a:r>
                        <a:rPr lang="en-US" sz="1400" dirty="0" smtClean="0"/>
                        <a:t>Sodium-Glucose </a:t>
                      </a:r>
                      <a:r>
                        <a:rPr lang="en-US" sz="1400" dirty="0" err="1" smtClean="0"/>
                        <a:t>cotransporter</a:t>
                      </a:r>
                      <a:r>
                        <a:rPr lang="en-US" sz="1400" dirty="0" smtClean="0"/>
                        <a:t> 2 inhibitors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baseline="0" dirty="0" smtClean="0"/>
                        <a:t> Urinary glucose excretion</a:t>
                      </a:r>
                      <a:endParaRPr lang="en-US" sz="1400" dirty="0" smtClean="0"/>
                    </a:p>
                    <a:p>
                      <a:endParaRPr lang="en-US" sz="1400" dirty="0"/>
                    </a:p>
                  </a:txBody>
                  <a:tcPr/>
                </a:tc>
                <a:tc>
                  <a:txBody>
                    <a:bodyPr/>
                    <a:lstStyle/>
                    <a:p>
                      <a:pPr algn="just"/>
                      <a:r>
                        <a:rPr lang="en-US" sz="1400" dirty="0" err="1" smtClean="0"/>
                        <a:t>Canagliflozin</a:t>
                      </a:r>
                      <a:r>
                        <a:rPr lang="en-US" sz="1400" dirty="0" smtClean="0"/>
                        <a:t>, </a:t>
                      </a:r>
                      <a:r>
                        <a:rPr lang="en-US" sz="1400" dirty="0" err="1" smtClean="0"/>
                        <a:t>Dapagliflozin</a:t>
                      </a:r>
                      <a:r>
                        <a:rPr lang="en-US" sz="1400" dirty="0" smtClean="0"/>
                        <a:t>, </a:t>
                      </a:r>
                      <a:r>
                        <a:rPr lang="en-US" sz="1400" dirty="0" err="1" smtClean="0"/>
                        <a:t>empagliflozin</a:t>
                      </a:r>
                      <a:endParaRPr lang="en-US" sz="1400" dirty="0"/>
                    </a:p>
                  </a:txBody>
                  <a:tcPr/>
                </a:tc>
                <a:tc>
                  <a:txBody>
                    <a:bodyPr/>
                    <a:lstStyle/>
                    <a:p>
                      <a:r>
                        <a:rPr lang="en-US" sz="1400" dirty="0" smtClean="0"/>
                        <a:t>0.5-1.0</a:t>
                      </a:r>
                      <a:endParaRPr lang="en-US" sz="1400" dirty="0"/>
                    </a:p>
                  </a:txBody>
                  <a:tcPr/>
                </a:tc>
                <a:tc>
                  <a:txBody>
                    <a:bodyPr/>
                    <a:lstStyle/>
                    <a:p>
                      <a:r>
                        <a:rPr lang="en-US" sz="1400" dirty="0" smtClean="0"/>
                        <a:t>Insulin secretion and action independent</a:t>
                      </a:r>
                      <a:endParaRPr lang="en-US" sz="1400" dirty="0"/>
                    </a:p>
                  </a:txBody>
                  <a:tcPr/>
                </a:tc>
                <a:tc>
                  <a:txBody>
                    <a:bodyPr/>
                    <a:lstStyle/>
                    <a:p>
                      <a:pPr algn="l"/>
                      <a:r>
                        <a:rPr lang="en-US" sz="1400" dirty="0" smtClean="0"/>
                        <a:t>Urinary and vaginal</a:t>
                      </a:r>
                      <a:r>
                        <a:rPr lang="en-US" sz="1400" baseline="0" dirty="0" smtClean="0"/>
                        <a:t> infections, dehydration, </a:t>
                      </a:r>
                      <a:r>
                        <a:rPr lang="en-US" sz="1400" baseline="0" dirty="0" err="1" smtClean="0"/>
                        <a:t>exacebate</a:t>
                      </a:r>
                      <a:r>
                        <a:rPr lang="en-US" sz="1400" baseline="0" dirty="0" smtClean="0"/>
                        <a:t> tendency to </a:t>
                      </a:r>
                      <a:r>
                        <a:rPr lang="en-US" sz="1400" baseline="0" dirty="0" err="1" smtClean="0"/>
                        <a:t>hyperkalemia</a:t>
                      </a:r>
                      <a:endParaRPr lang="en-US" sz="1400" dirty="0"/>
                    </a:p>
                  </a:txBody>
                  <a:tcPr/>
                </a:tc>
              </a:tr>
              <a:tr h="1205105">
                <a:tc>
                  <a:txBody>
                    <a:bodyPr/>
                    <a:lstStyle/>
                    <a:p>
                      <a:r>
                        <a:rPr lang="en-US" sz="1400" dirty="0" err="1" smtClean="0"/>
                        <a:t>Thiazolidinediones</a:t>
                      </a:r>
                      <a:endParaRPr lang="en-US" sz="1400" dirty="0"/>
                    </a:p>
                  </a:txBody>
                  <a:tcPr/>
                </a:tc>
                <a:tc>
                  <a:txBody>
                    <a:bodyPr/>
                    <a:lstStyle/>
                    <a:p>
                      <a:r>
                        <a:rPr lang="en-US" sz="1400" dirty="0" smtClean="0"/>
                        <a:t>↓Insulin resistance, ↑Glucose </a:t>
                      </a:r>
                      <a:r>
                        <a:rPr lang="en-US" sz="1400" dirty="0" err="1" smtClean="0"/>
                        <a:t>utlization</a:t>
                      </a:r>
                      <a:endParaRPr lang="en-US" sz="1400" dirty="0"/>
                    </a:p>
                  </a:txBody>
                  <a:tcPr/>
                </a:tc>
                <a:tc>
                  <a:txBody>
                    <a:bodyPr/>
                    <a:lstStyle/>
                    <a:p>
                      <a:r>
                        <a:rPr lang="en-US" sz="1400" dirty="0" err="1" smtClean="0"/>
                        <a:t>Rosiglitazone</a:t>
                      </a:r>
                      <a:r>
                        <a:rPr lang="en-US" sz="1400" dirty="0" smtClean="0"/>
                        <a:t>, </a:t>
                      </a:r>
                      <a:r>
                        <a:rPr lang="en-US" sz="1400" dirty="0" err="1" smtClean="0"/>
                        <a:t>Pioglitazone</a:t>
                      </a:r>
                      <a:endParaRPr lang="en-US" sz="1400" dirty="0"/>
                    </a:p>
                  </a:txBody>
                  <a:tcPr/>
                </a:tc>
                <a:tc>
                  <a:txBody>
                    <a:bodyPr/>
                    <a:lstStyle/>
                    <a:p>
                      <a:r>
                        <a:rPr lang="en-US" sz="1400" dirty="0" smtClean="0"/>
                        <a:t>0.5-1.4</a:t>
                      </a:r>
                      <a:endParaRPr lang="en-US" sz="1400" dirty="0"/>
                    </a:p>
                  </a:txBody>
                  <a:tcPr/>
                </a:tc>
                <a:tc>
                  <a:txBody>
                    <a:bodyPr/>
                    <a:lstStyle/>
                    <a:p>
                      <a:r>
                        <a:rPr lang="en-US" sz="1400" dirty="0" smtClean="0"/>
                        <a:t>Lower insulin requirements</a:t>
                      </a:r>
                      <a:endParaRPr lang="en-US" sz="1400" dirty="0"/>
                    </a:p>
                  </a:txBody>
                  <a:tcPr/>
                </a:tc>
                <a:tc>
                  <a:txBody>
                    <a:bodyPr/>
                    <a:lstStyle/>
                    <a:p>
                      <a:r>
                        <a:rPr lang="en-US" sz="1400" dirty="0" smtClean="0"/>
                        <a:t>Peripheral edema, CHF, weight gain, fractures, macular edema</a:t>
                      </a:r>
                      <a:endParaRPr lang="en-US" sz="1400" dirty="0"/>
                    </a:p>
                  </a:txBody>
                  <a:tcPr/>
                </a:tc>
              </a:tr>
            </a:tbl>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1"/>
          <a:ext cx="8229600" cy="6172199"/>
        </p:xfrm>
        <a:graphic>
          <a:graphicData uri="http://schemas.openxmlformats.org/drawingml/2006/table">
            <a:tbl>
              <a:tblPr firstRow="1" bandRow="1">
                <a:tableStyleId>{74C1A8A3-306A-4EB7-A6B1-4F7E0EB9C5D6}</a:tableStyleId>
              </a:tblPr>
              <a:tblGrid>
                <a:gridCol w="1371600"/>
                <a:gridCol w="1371600"/>
                <a:gridCol w="1371600"/>
                <a:gridCol w="1371600"/>
                <a:gridCol w="1371600"/>
                <a:gridCol w="1371600"/>
              </a:tblGrid>
              <a:tr h="422308">
                <a:tc gridSpan="6">
                  <a:txBody>
                    <a:bodyPr/>
                    <a:lstStyle/>
                    <a:p>
                      <a:r>
                        <a:rPr lang="en-US" sz="2000" dirty="0" smtClean="0">
                          <a:solidFill>
                            <a:srgbClr val="FFFF00"/>
                          </a:solidFill>
                        </a:rPr>
                        <a:t>PARENTERAL</a:t>
                      </a:r>
                      <a:endParaRPr lang="en-US" sz="2000" dirty="0">
                        <a:solidFill>
                          <a:srgbClr val="FFFF00"/>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656748">
                <a:tc>
                  <a:txBody>
                    <a:bodyPr/>
                    <a:lstStyle/>
                    <a:p>
                      <a:r>
                        <a:rPr lang="en-US" sz="1600" dirty="0" err="1" smtClean="0"/>
                        <a:t>Amylin</a:t>
                      </a:r>
                      <a:r>
                        <a:rPr lang="en-US" sz="1600" dirty="0" smtClean="0"/>
                        <a:t> agonists</a:t>
                      </a:r>
                      <a:endParaRPr lang="en-US" sz="1600" dirty="0">
                        <a:latin typeface="+mj-lt"/>
                      </a:endParaRPr>
                    </a:p>
                  </a:txBody>
                  <a:tcPr/>
                </a:tc>
                <a:tc>
                  <a:txBody>
                    <a:bodyPr/>
                    <a:lstStyle/>
                    <a:p>
                      <a:r>
                        <a:rPr lang="en-US" sz="1600" dirty="0" smtClean="0"/>
                        <a:t>Slow gastric emptying ↓ glucagon</a:t>
                      </a:r>
                      <a:endParaRPr lang="en-US" sz="1600" dirty="0">
                        <a:latin typeface="+mj-lt"/>
                      </a:endParaRPr>
                    </a:p>
                  </a:txBody>
                  <a:tcPr/>
                </a:tc>
                <a:tc>
                  <a:txBody>
                    <a:bodyPr/>
                    <a:lstStyle/>
                    <a:p>
                      <a:r>
                        <a:rPr lang="en-US" sz="1600" dirty="0" err="1" smtClean="0"/>
                        <a:t>pramlintide</a:t>
                      </a:r>
                      <a:endParaRPr lang="en-US" sz="1600" dirty="0">
                        <a:latin typeface="+mj-lt"/>
                      </a:endParaRPr>
                    </a:p>
                  </a:txBody>
                  <a:tcPr/>
                </a:tc>
                <a:tc>
                  <a:txBody>
                    <a:bodyPr/>
                    <a:lstStyle/>
                    <a:p>
                      <a:r>
                        <a:rPr lang="en-US" sz="1600" dirty="0" smtClean="0"/>
                        <a:t>0.25-0.5</a:t>
                      </a:r>
                      <a:endParaRPr lang="en-US"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Reduce postprandial </a:t>
                      </a:r>
                      <a:r>
                        <a:rPr lang="en-US" sz="1600" dirty="0" err="1" smtClean="0"/>
                        <a:t>glycemia</a:t>
                      </a:r>
                      <a:r>
                        <a:rPr lang="en-US" sz="1600" dirty="0" smtClean="0"/>
                        <a:t>, weight loss</a:t>
                      </a:r>
                    </a:p>
                    <a:p>
                      <a:endParaRPr lang="en-US" sz="1600" dirty="0">
                        <a:latin typeface="+mj-lt"/>
                      </a:endParaRPr>
                    </a:p>
                  </a:txBody>
                  <a:tcPr/>
                </a:tc>
                <a:tc>
                  <a:txBody>
                    <a:bodyPr/>
                    <a:lstStyle/>
                    <a:p>
                      <a:r>
                        <a:rPr lang="en-US" sz="1600" dirty="0" smtClean="0"/>
                        <a:t>Injection, nausea, ↑ risk of hypoglycemia with insulin</a:t>
                      </a:r>
                      <a:endParaRPr lang="en-US" sz="1600" dirty="0">
                        <a:latin typeface="+mj-lt"/>
                      </a:endParaRPr>
                    </a:p>
                  </a:txBody>
                  <a:tcPr/>
                </a:tc>
              </a:tr>
              <a:tr h="1916630">
                <a:tc>
                  <a:txBody>
                    <a:bodyPr/>
                    <a:lstStyle/>
                    <a:p>
                      <a:r>
                        <a:rPr lang="en-US" sz="1600" dirty="0" smtClean="0"/>
                        <a:t>GLP-1 receptor agonists</a:t>
                      </a:r>
                      <a:endParaRPr lang="en-US" sz="1600" dirty="0">
                        <a:latin typeface="+mj-lt"/>
                      </a:endParaRPr>
                    </a:p>
                  </a:txBody>
                  <a:tcPr/>
                </a:tc>
                <a:tc>
                  <a:txBody>
                    <a:bodyPr/>
                    <a:lstStyle/>
                    <a:p>
                      <a:r>
                        <a:rPr lang="en-US" sz="1600" dirty="0" smtClean="0"/>
                        <a:t>↑ insulin, ↓glucagon, slow gastric emptying, satiety</a:t>
                      </a:r>
                      <a:endParaRPr lang="en-US" sz="1600" dirty="0">
                        <a:latin typeface="+mj-lt"/>
                      </a:endParaRPr>
                    </a:p>
                  </a:txBody>
                  <a:tcPr/>
                </a:tc>
                <a:tc>
                  <a:txBody>
                    <a:bodyPr/>
                    <a:lstStyle/>
                    <a:p>
                      <a:r>
                        <a:rPr lang="en-US" sz="1600" dirty="0" err="1" smtClean="0"/>
                        <a:t>Exenatide</a:t>
                      </a:r>
                      <a:r>
                        <a:rPr lang="en-US" sz="1600" dirty="0" smtClean="0"/>
                        <a:t>, </a:t>
                      </a:r>
                      <a:r>
                        <a:rPr lang="en-US" sz="1600" dirty="0" err="1" smtClean="0"/>
                        <a:t>liraglutide</a:t>
                      </a:r>
                      <a:r>
                        <a:rPr lang="en-US" sz="1600" dirty="0" smtClean="0"/>
                        <a:t>, </a:t>
                      </a:r>
                      <a:r>
                        <a:rPr lang="en-US" sz="1600" dirty="0" err="1" smtClean="0"/>
                        <a:t>dulaglutide</a:t>
                      </a:r>
                      <a:endParaRPr lang="en-US" sz="1600" dirty="0">
                        <a:latin typeface="+mj-lt"/>
                      </a:endParaRPr>
                    </a:p>
                  </a:txBody>
                  <a:tcPr/>
                </a:tc>
                <a:tc>
                  <a:txBody>
                    <a:bodyPr/>
                    <a:lstStyle/>
                    <a:p>
                      <a:r>
                        <a:rPr lang="en-US" sz="1600" dirty="0" smtClean="0"/>
                        <a:t>0.5-1.0</a:t>
                      </a:r>
                      <a:endParaRPr lang="en-US" sz="1600" dirty="0">
                        <a:latin typeface="+mj-lt"/>
                      </a:endParaRPr>
                    </a:p>
                  </a:txBody>
                  <a:tcPr/>
                </a:tc>
                <a:tc>
                  <a:txBody>
                    <a:bodyPr/>
                    <a:lstStyle/>
                    <a:p>
                      <a:r>
                        <a:rPr lang="en-US" sz="1600" dirty="0" smtClean="0"/>
                        <a:t>Weight loss, do not cause hypoglycemia</a:t>
                      </a:r>
                      <a:endParaRPr lang="en-US" sz="1600" dirty="0">
                        <a:latin typeface="+mj-lt"/>
                      </a:endParaRPr>
                    </a:p>
                  </a:txBody>
                  <a:tcPr/>
                </a:tc>
                <a:tc>
                  <a:txBody>
                    <a:bodyPr/>
                    <a:lstStyle/>
                    <a:p>
                      <a:r>
                        <a:rPr lang="en-US" sz="1600" dirty="0" smtClean="0"/>
                        <a:t>Injection, nausea, ↑ risk of hypoglycemia with insulin secretagogues</a:t>
                      </a:r>
                      <a:endParaRPr lang="en-US" sz="1600" dirty="0">
                        <a:latin typeface="+mj-lt"/>
                      </a:endParaRPr>
                    </a:p>
                  </a:txBody>
                  <a:tcPr/>
                </a:tc>
              </a:tr>
              <a:tr h="2176513">
                <a:tc>
                  <a:txBody>
                    <a:bodyPr/>
                    <a:lstStyle/>
                    <a:p>
                      <a:r>
                        <a:rPr lang="en-US" sz="1600" dirty="0" smtClean="0"/>
                        <a:t>insulin</a:t>
                      </a:r>
                      <a:endParaRPr lang="en-US" sz="1600" dirty="0">
                        <a:latin typeface="+mj-lt"/>
                      </a:endParaRPr>
                    </a:p>
                  </a:txBody>
                  <a:tcPr/>
                </a:tc>
                <a:tc>
                  <a:txBody>
                    <a:bodyPr/>
                    <a:lstStyle/>
                    <a:p>
                      <a:r>
                        <a:rPr lang="en-US" sz="1600" dirty="0" smtClean="0"/>
                        <a:t>↑ glucose utilization ↓ hepatic glucose production, and other anabolic actions</a:t>
                      </a:r>
                      <a:endParaRPr lang="en-US" sz="1600" dirty="0">
                        <a:latin typeface="+mj-lt"/>
                      </a:endParaRPr>
                    </a:p>
                  </a:txBody>
                  <a:tcPr/>
                </a:tc>
                <a:tc>
                  <a:txBody>
                    <a:bodyPr/>
                    <a:lstStyle/>
                    <a:p>
                      <a:r>
                        <a:rPr lang="en-US" sz="1600" dirty="0" smtClean="0"/>
                        <a:t>See text and table 418-4</a:t>
                      </a:r>
                      <a:endParaRPr lang="en-US" sz="1600" dirty="0">
                        <a:latin typeface="+mj-lt"/>
                      </a:endParaRPr>
                    </a:p>
                  </a:txBody>
                  <a:tcPr/>
                </a:tc>
                <a:tc>
                  <a:txBody>
                    <a:bodyPr/>
                    <a:lstStyle/>
                    <a:p>
                      <a:r>
                        <a:rPr lang="en-US" sz="1600" dirty="0" smtClean="0"/>
                        <a:t>Not limited</a:t>
                      </a:r>
                      <a:endParaRPr lang="en-US" sz="1600" dirty="0">
                        <a:latin typeface="+mj-lt"/>
                      </a:endParaRPr>
                    </a:p>
                  </a:txBody>
                  <a:tcPr/>
                </a:tc>
                <a:tc>
                  <a:txBody>
                    <a:bodyPr/>
                    <a:lstStyle/>
                    <a:p>
                      <a:r>
                        <a:rPr lang="en-US" sz="1600" dirty="0" smtClean="0"/>
                        <a:t>Known safety profile</a:t>
                      </a:r>
                      <a:endParaRPr lang="en-US" sz="1600" dirty="0">
                        <a:latin typeface="+mj-lt"/>
                      </a:endParaRPr>
                    </a:p>
                  </a:txBody>
                  <a:tcPr/>
                </a:tc>
                <a:tc>
                  <a:txBody>
                    <a:bodyPr/>
                    <a:lstStyle/>
                    <a:p>
                      <a:r>
                        <a:rPr lang="en-US" sz="1600" dirty="0" smtClean="0"/>
                        <a:t>Injection, weight gain, hypoglycemia</a:t>
                      </a:r>
                      <a:endParaRPr lang="en-US" sz="1600" dirty="0">
                        <a:latin typeface="+mj-lt"/>
                      </a:endParaRPr>
                    </a:p>
                  </a:txBody>
                  <a:tcPr/>
                </a:tc>
              </a:tr>
            </a:tbl>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632960"/>
        </p:xfrm>
        <a:graphic>
          <a:graphicData uri="http://schemas.openxmlformats.org/drawingml/2006/table">
            <a:tbl>
              <a:tblPr firstRow="1" bandRow="1">
                <a:tableStyleId>{D7AC3CCA-C797-4891-BE02-D94E43425B78}</a:tableStyleId>
              </a:tblPr>
              <a:tblGrid>
                <a:gridCol w="4419600"/>
                <a:gridCol w="3810000"/>
              </a:tblGrid>
              <a:tr h="441960">
                <a:tc>
                  <a:txBody>
                    <a:bodyPr/>
                    <a:lstStyle/>
                    <a:p>
                      <a:pPr algn="ctr"/>
                      <a:r>
                        <a:rPr lang="en-US" sz="2400" dirty="0" smtClean="0">
                          <a:solidFill>
                            <a:srgbClr val="FF0000"/>
                          </a:solidFill>
                        </a:rPr>
                        <a:t>INCREASE</a:t>
                      </a:r>
                      <a:endParaRPr lang="en-US" sz="2400" dirty="0">
                        <a:solidFill>
                          <a:srgbClr val="FF0000"/>
                        </a:solidFill>
                      </a:endParaRPr>
                    </a:p>
                  </a:txBody>
                  <a:tcPr/>
                </a:tc>
                <a:tc>
                  <a:txBody>
                    <a:bodyPr/>
                    <a:lstStyle/>
                    <a:p>
                      <a:pPr algn="ctr"/>
                      <a:r>
                        <a:rPr lang="en-US" sz="2400" dirty="0" smtClean="0">
                          <a:solidFill>
                            <a:srgbClr val="FF0000"/>
                          </a:solidFill>
                        </a:rPr>
                        <a:t>DECREASE</a:t>
                      </a:r>
                      <a:endParaRPr lang="en-US" sz="2400" dirty="0">
                        <a:solidFill>
                          <a:srgbClr val="FF0000"/>
                        </a:solidFill>
                      </a:endParaRPr>
                    </a:p>
                  </a:txBody>
                  <a:tcPr/>
                </a:tc>
              </a:tr>
              <a:tr h="441960">
                <a:tc gridSpan="2">
                  <a:txBody>
                    <a:bodyPr/>
                    <a:lstStyle/>
                    <a:p>
                      <a:r>
                        <a:rPr lang="en-US" sz="2000" b="1" dirty="0" smtClean="0">
                          <a:solidFill>
                            <a:srgbClr val="FF0000"/>
                          </a:solidFill>
                        </a:rPr>
                        <a:t>CARBOHYDRATE   METABOLISM</a:t>
                      </a:r>
                      <a:endParaRPr lang="en-US" b="1" dirty="0">
                        <a:solidFill>
                          <a:srgbClr val="FF0000"/>
                        </a:solidFill>
                      </a:endParaRPr>
                    </a:p>
                  </a:txBody>
                  <a:tcPr/>
                </a:tc>
                <a:tc hMerge="1">
                  <a:txBody>
                    <a:bodyPr/>
                    <a:lstStyle/>
                    <a:p>
                      <a:endParaRPr lang="en-US"/>
                    </a:p>
                  </a:txBody>
                  <a:tcPr/>
                </a:tc>
              </a:tr>
              <a:tr h="441960">
                <a:tc>
                  <a:txBody>
                    <a:bodyPr/>
                    <a:lstStyle/>
                    <a:p>
                      <a:r>
                        <a:rPr lang="en-US" sz="1800" b="1" dirty="0" smtClean="0"/>
                        <a:t>Glucose transport (muscle, adipose tissue)</a:t>
                      </a:r>
                      <a:endParaRPr lang="en-US" sz="1800" b="1" dirty="0"/>
                    </a:p>
                  </a:txBody>
                  <a:tcPr/>
                </a:tc>
                <a:tc>
                  <a:txBody>
                    <a:bodyPr/>
                    <a:lstStyle/>
                    <a:p>
                      <a:r>
                        <a:rPr lang="en-US" sz="1800" b="1" dirty="0" smtClean="0"/>
                        <a:t>Gluconeogenesis, Glycogenolysis</a:t>
                      </a:r>
                      <a:endParaRPr lang="en-US" sz="1800" b="1" dirty="0"/>
                    </a:p>
                  </a:txBody>
                  <a:tcPr/>
                </a:tc>
              </a:tr>
              <a:tr h="441960">
                <a:tc>
                  <a:txBody>
                    <a:bodyPr/>
                    <a:lstStyle/>
                    <a:p>
                      <a:r>
                        <a:rPr lang="en-US" sz="1800" b="1" dirty="0" smtClean="0"/>
                        <a:t>Glucose </a:t>
                      </a:r>
                      <a:r>
                        <a:rPr lang="en-US" sz="1800" b="1" dirty="0" err="1" smtClean="0"/>
                        <a:t>phosphorylation</a:t>
                      </a:r>
                      <a:endParaRPr lang="en-US" sz="1800" b="1" dirty="0"/>
                    </a:p>
                  </a:txBody>
                  <a:tcPr/>
                </a:tc>
                <a:tc>
                  <a:txBody>
                    <a:bodyPr/>
                    <a:lstStyle/>
                    <a:p>
                      <a:endParaRPr lang="en-US" sz="1800" b="1" dirty="0"/>
                    </a:p>
                  </a:txBody>
                  <a:tcPr/>
                </a:tc>
              </a:tr>
              <a:tr h="441960">
                <a:tc>
                  <a:txBody>
                    <a:bodyPr/>
                    <a:lstStyle/>
                    <a:p>
                      <a:r>
                        <a:rPr lang="en-US" sz="1800" b="1" dirty="0" smtClean="0"/>
                        <a:t>Glycogen synthesis</a:t>
                      </a:r>
                      <a:endParaRPr lang="en-US" sz="1800" b="1" dirty="0"/>
                    </a:p>
                  </a:txBody>
                  <a:tcPr/>
                </a:tc>
                <a:tc>
                  <a:txBody>
                    <a:bodyPr/>
                    <a:lstStyle/>
                    <a:p>
                      <a:endParaRPr lang="en-US" sz="1800" b="1" dirty="0"/>
                    </a:p>
                  </a:txBody>
                  <a:tcPr/>
                </a:tc>
              </a:tr>
              <a:tr h="441960">
                <a:tc>
                  <a:txBody>
                    <a:bodyPr/>
                    <a:lstStyle/>
                    <a:p>
                      <a:r>
                        <a:rPr lang="en-US" sz="1800" b="1" dirty="0" err="1" smtClean="0"/>
                        <a:t>Glycolysis</a:t>
                      </a:r>
                      <a:endParaRPr lang="en-US" sz="1800" b="1" dirty="0"/>
                    </a:p>
                  </a:txBody>
                  <a:tcPr/>
                </a:tc>
                <a:tc>
                  <a:txBody>
                    <a:bodyPr/>
                    <a:lstStyle/>
                    <a:p>
                      <a:endParaRPr lang="en-US" sz="1800" b="1" dirty="0"/>
                    </a:p>
                  </a:txBody>
                  <a:tcPr/>
                </a:tc>
              </a:tr>
              <a:tr h="441960">
                <a:tc>
                  <a:txBody>
                    <a:bodyPr/>
                    <a:lstStyle/>
                    <a:p>
                      <a:r>
                        <a:rPr lang="en-US" sz="1800" b="1" dirty="0" err="1" smtClean="0"/>
                        <a:t>Pyruvate</a:t>
                      </a:r>
                      <a:r>
                        <a:rPr lang="en-US" sz="1800" b="1" dirty="0" smtClean="0"/>
                        <a:t> </a:t>
                      </a:r>
                      <a:r>
                        <a:rPr lang="en-US" sz="1800" b="1" dirty="0" err="1" smtClean="0"/>
                        <a:t>dehydrogenase</a:t>
                      </a:r>
                      <a:endParaRPr lang="en-US" sz="1800" b="1" dirty="0"/>
                    </a:p>
                  </a:txBody>
                  <a:tcPr/>
                </a:tc>
                <a:tc>
                  <a:txBody>
                    <a:bodyPr/>
                    <a:lstStyle/>
                    <a:p>
                      <a:endParaRPr lang="en-US" sz="1800" b="1" dirty="0"/>
                    </a:p>
                  </a:txBody>
                  <a:tcPr/>
                </a:tc>
              </a:tr>
              <a:tr h="441960">
                <a:tc>
                  <a:txBody>
                    <a:bodyPr/>
                    <a:lstStyle/>
                    <a:p>
                      <a:r>
                        <a:rPr lang="en-US" sz="1800" b="1" dirty="0" smtClean="0"/>
                        <a:t>Activity</a:t>
                      </a:r>
                      <a:endParaRPr lang="en-US" sz="1800" b="1" dirty="0"/>
                    </a:p>
                  </a:txBody>
                  <a:tcPr/>
                </a:tc>
                <a:tc>
                  <a:txBody>
                    <a:bodyPr/>
                    <a:lstStyle/>
                    <a:p>
                      <a:endParaRPr lang="en-US" sz="1800" b="1" dirty="0"/>
                    </a:p>
                  </a:txBody>
                  <a:tcPr/>
                </a:tc>
              </a:tr>
              <a:tr h="441960">
                <a:tc>
                  <a:txBody>
                    <a:bodyPr/>
                    <a:lstStyle/>
                    <a:p>
                      <a:r>
                        <a:rPr lang="en-US" sz="1800" b="1" dirty="0" smtClean="0"/>
                        <a:t>Pentose phosphate</a:t>
                      </a:r>
                      <a:endParaRPr lang="en-US" sz="1800" b="1" dirty="0"/>
                    </a:p>
                  </a:txBody>
                  <a:tcPr/>
                </a:tc>
                <a:tc>
                  <a:txBody>
                    <a:bodyPr/>
                    <a:lstStyle/>
                    <a:p>
                      <a:endParaRPr lang="en-US" sz="1800" b="1" dirty="0"/>
                    </a:p>
                  </a:txBody>
                  <a:tcPr/>
                </a:tc>
              </a:tr>
              <a:tr h="441960">
                <a:tc>
                  <a:txBody>
                    <a:bodyPr/>
                    <a:lstStyle/>
                    <a:p>
                      <a:r>
                        <a:rPr lang="en-US" sz="1800" b="1" dirty="0" smtClean="0"/>
                        <a:t>Shunt</a:t>
                      </a:r>
                      <a:endParaRPr lang="en-US" sz="1800" b="1" dirty="0"/>
                    </a:p>
                  </a:txBody>
                  <a:tcPr/>
                </a:tc>
                <a:tc>
                  <a:txBody>
                    <a:bodyPr/>
                    <a:lstStyle/>
                    <a:p>
                      <a:endParaRPr lang="en-US" sz="1800" b="1" dirty="0"/>
                    </a:p>
                  </a:txBody>
                  <a:tcPr/>
                </a:tc>
              </a:tr>
            </a:tbl>
          </a:graphicData>
        </a:graphic>
      </p:graphicFrame>
      <p:sp>
        <p:nvSpPr>
          <p:cNvPr id="2" name="Title 1"/>
          <p:cNvSpPr>
            <a:spLocks noGrp="1"/>
          </p:cNvSpPr>
          <p:nvPr>
            <p:ph type="title"/>
          </p:nvPr>
        </p:nvSpPr>
        <p:spPr>
          <a:xfrm>
            <a:off x="457200" y="381000"/>
            <a:ext cx="8229600" cy="838200"/>
          </a:xfrm>
        </p:spPr>
        <p:style>
          <a:lnRef idx="3">
            <a:schemeClr val="lt1"/>
          </a:lnRef>
          <a:fillRef idx="1">
            <a:schemeClr val="dk1"/>
          </a:fillRef>
          <a:effectRef idx="1">
            <a:schemeClr val="dk1"/>
          </a:effectRef>
          <a:fontRef idx="minor">
            <a:schemeClr val="lt1"/>
          </a:fontRef>
        </p:style>
        <p:txBody>
          <a:bodyPr>
            <a:normAutofit/>
          </a:bodyPr>
          <a:lstStyle/>
          <a:p>
            <a:r>
              <a:rPr lang="en-US" sz="4000" b="1" dirty="0" smtClean="0">
                <a:solidFill>
                  <a:srgbClr val="FFFF00"/>
                </a:solidFill>
              </a:rPr>
              <a:t>METABOLIC ACTION OF INSULIN</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457200"/>
          <a:ext cx="8229600" cy="22098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8735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722443">
                <a:tc>
                  <a:txBody>
                    <a:bodyPr/>
                    <a:lstStyle/>
                    <a:p>
                      <a:r>
                        <a:rPr lang="en-US" sz="1600" b="1" dirty="0" smtClean="0">
                          <a:latin typeface="+mj-lt"/>
                        </a:rPr>
                        <a:t>Medical nutrition therapy and physical activity</a:t>
                      </a:r>
                      <a:endParaRPr lang="en-US" sz="1600" b="1" dirty="0">
                        <a:latin typeface="+mj-lt"/>
                      </a:endParaRPr>
                    </a:p>
                  </a:txBody>
                  <a:tcPr/>
                </a:tc>
                <a:tc>
                  <a:txBody>
                    <a:bodyPr/>
                    <a:lstStyle/>
                    <a:p>
                      <a:r>
                        <a:rPr lang="en-US" sz="1600" dirty="0" smtClean="0">
                          <a:latin typeface="+mj-lt"/>
                        </a:rPr>
                        <a:t>↓ insulin resistance, ↑ insulin secretion</a:t>
                      </a:r>
                      <a:endParaRPr lang="en-US" sz="1600" dirty="0">
                        <a:latin typeface="+mj-lt"/>
                      </a:endParaRPr>
                    </a:p>
                  </a:txBody>
                  <a:tcPr/>
                </a:tc>
                <a:tc>
                  <a:txBody>
                    <a:bodyPr/>
                    <a:lstStyle/>
                    <a:p>
                      <a:r>
                        <a:rPr lang="en-US" sz="1600" dirty="0" smtClean="0">
                          <a:latin typeface="+mj-lt"/>
                        </a:rPr>
                        <a:t>Low-calorie, low-fat</a:t>
                      </a:r>
                      <a:r>
                        <a:rPr lang="en-US" sz="1600" baseline="0" dirty="0" smtClean="0">
                          <a:latin typeface="+mj-lt"/>
                        </a:rPr>
                        <a:t> diet, exercise</a:t>
                      </a:r>
                      <a:endParaRPr lang="en-US" sz="1600" dirty="0">
                        <a:latin typeface="+mj-lt"/>
                      </a:endParaRPr>
                    </a:p>
                  </a:txBody>
                  <a:tcPr/>
                </a:tc>
                <a:tc>
                  <a:txBody>
                    <a:bodyPr/>
                    <a:lstStyle/>
                    <a:p>
                      <a:r>
                        <a:rPr lang="en-US" sz="1600" dirty="0" smtClean="0">
                          <a:latin typeface="+mj-lt"/>
                        </a:rPr>
                        <a:t>1-3</a:t>
                      </a:r>
                      <a:endParaRPr lang="en-US" sz="1600" dirty="0">
                        <a:latin typeface="+mj-lt"/>
                      </a:endParaRPr>
                    </a:p>
                  </a:txBody>
                  <a:tcPr/>
                </a:tc>
                <a:tc>
                  <a:txBody>
                    <a:bodyPr/>
                    <a:lstStyle/>
                    <a:p>
                      <a:r>
                        <a:rPr lang="en-US" sz="1600" dirty="0" smtClean="0">
                          <a:latin typeface="+mj-lt"/>
                        </a:rPr>
                        <a:t>Other</a:t>
                      </a:r>
                      <a:r>
                        <a:rPr lang="en-US" sz="1600" baseline="0" dirty="0" smtClean="0">
                          <a:latin typeface="+mj-lt"/>
                        </a:rPr>
                        <a:t> health </a:t>
                      </a:r>
                      <a:r>
                        <a:rPr lang="en-US" sz="1600" baseline="0" dirty="0" err="1" smtClean="0">
                          <a:latin typeface="+mj-lt"/>
                        </a:rPr>
                        <a:t>benifits</a:t>
                      </a:r>
                      <a:endParaRPr lang="en-US" sz="1600" dirty="0">
                        <a:latin typeface="+mj-lt"/>
                      </a:endParaRPr>
                    </a:p>
                  </a:txBody>
                  <a:tcPr/>
                </a:tc>
                <a:tc>
                  <a:txBody>
                    <a:bodyPr/>
                    <a:lstStyle/>
                    <a:p>
                      <a:r>
                        <a:rPr lang="en-US" sz="1600" dirty="0" smtClean="0">
                          <a:latin typeface="+mj-lt"/>
                        </a:rPr>
                        <a:t>Compliance difficult, long-term success low</a:t>
                      </a:r>
                      <a:endParaRPr lang="en-US" sz="1600" dirty="0">
                        <a:latin typeface="+mj-lt"/>
                      </a:endParaRPr>
                    </a:p>
                  </a:txBody>
                  <a:tcPr/>
                </a:tc>
              </a:tr>
            </a:tbl>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65760" indent="-256032" fontAlgn="auto">
              <a:spcAft>
                <a:spcPts val="0"/>
              </a:spcAft>
              <a:buFont typeface="Wingdings 3"/>
              <a:buNone/>
              <a:defRPr/>
            </a:pPr>
            <a:r>
              <a:rPr lang="en-GB" sz="2900" b="1" dirty="0" smtClean="0">
                <a:solidFill>
                  <a:srgbClr val="FF0000"/>
                </a:solidFill>
              </a:rPr>
              <a:t>Short-term use:</a:t>
            </a:r>
          </a:p>
          <a:p>
            <a:pPr marL="365760" indent="-256032" fontAlgn="auto">
              <a:spcAft>
                <a:spcPts val="0"/>
              </a:spcAft>
              <a:buFont typeface="Wingdings 3"/>
              <a:buChar char=""/>
              <a:defRPr/>
            </a:pPr>
            <a:r>
              <a:rPr lang="en-GB" dirty="0" smtClean="0"/>
              <a:t>Acute illness, surgery, stress and emergencies </a:t>
            </a:r>
          </a:p>
          <a:p>
            <a:pPr marL="365760" indent="-256032" fontAlgn="auto">
              <a:spcAft>
                <a:spcPts val="0"/>
              </a:spcAft>
              <a:buFont typeface="Wingdings 3"/>
              <a:buChar char=""/>
              <a:defRPr/>
            </a:pPr>
            <a:r>
              <a:rPr lang="en-GB" dirty="0" smtClean="0"/>
              <a:t>Pregnancy </a:t>
            </a:r>
          </a:p>
          <a:p>
            <a:pPr marL="365760" indent="-256032" fontAlgn="auto">
              <a:spcAft>
                <a:spcPts val="0"/>
              </a:spcAft>
              <a:buFont typeface="Wingdings 3"/>
              <a:buChar char=""/>
              <a:defRPr/>
            </a:pPr>
            <a:r>
              <a:rPr lang="en-GB" dirty="0" smtClean="0"/>
              <a:t>Breast-feeding</a:t>
            </a:r>
          </a:p>
          <a:p>
            <a:pPr marL="365760" indent="-256032" fontAlgn="auto">
              <a:spcAft>
                <a:spcPts val="0"/>
              </a:spcAft>
              <a:buFont typeface="Wingdings 3"/>
              <a:buChar char=""/>
              <a:defRPr/>
            </a:pPr>
            <a:r>
              <a:rPr lang="en-GB" dirty="0" smtClean="0"/>
              <a:t>Insulin may be used as initial therapy in type 2 diabetes </a:t>
            </a:r>
            <a:endParaRPr lang="en-GB" i="1" dirty="0" smtClean="0"/>
          </a:p>
          <a:p>
            <a:pPr marL="365760" indent="-256032" fontAlgn="auto">
              <a:spcAft>
                <a:spcPts val="0"/>
              </a:spcAft>
              <a:buFont typeface="Wingdings 3"/>
              <a:buChar char=""/>
              <a:defRPr/>
            </a:pPr>
            <a:r>
              <a:rPr lang="en-GB" dirty="0" smtClean="0"/>
              <a:t>in marked hyperglycaemia </a:t>
            </a:r>
            <a:endParaRPr lang="en-GB" i="1" dirty="0" smtClean="0"/>
          </a:p>
          <a:p>
            <a:pPr marL="365760" indent="-256032" fontAlgn="auto">
              <a:spcAft>
                <a:spcPts val="0"/>
              </a:spcAft>
              <a:buFont typeface="Wingdings 3"/>
              <a:buChar char=""/>
              <a:defRPr/>
            </a:pPr>
            <a:r>
              <a:rPr lang="en-GB" dirty="0" smtClean="0"/>
              <a:t>Severe metabolic decomposition (diabetic ketoacidosis, hyperosmolar nonketotic </a:t>
            </a:r>
            <a:r>
              <a:rPr lang="pt-BR" dirty="0" smtClean="0"/>
              <a:t>coma, lactic acidosis, severe hypertriglyceridaemia)</a:t>
            </a:r>
          </a:p>
          <a:p>
            <a:pPr marL="365760" indent="-256032" fontAlgn="auto">
              <a:spcAft>
                <a:spcPts val="0"/>
              </a:spcAft>
              <a:buFont typeface="Wingdings 3"/>
              <a:buNone/>
              <a:defRPr/>
            </a:pPr>
            <a:endParaRPr lang="en-GB" dirty="0" smtClean="0"/>
          </a:p>
          <a:p>
            <a:pPr marL="365760" indent="-256032" fontAlgn="auto">
              <a:spcAft>
                <a:spcPts val="0"/>
              </a:spcAft>
              <a:buFont typeface="Wingdings 3"/>
              <a:buNone/>
              <a:defRPr/>
            </a:pPr>
            <a:r>
              <a:rPr lang="en-GB" sz="2900" b="1" dirty="0" smtClean="0">
                <a:solidFill>
                  <a:srgbClr val="FF0000"/>
                </a:solidFill>
              </a:rPr>
              <a:t>Long-term use:</a:t>
            </a:r>
          </a:p>
          <a:p>
            <a:pPr marL="365760" indent="-256032" algn="just" fontAlgn="auto">
              <a:spcAft>
                <a:spcPts val="0"/>
              </a:spcAft>
              <a:buFont typeface="Wingdings 3"/>
              <a:buChar char=""/>
              <a:defRPr/>
            </a:pPr>
            <a:r>
              <a:rPr lang="en-GB" dirty="0" smtClean="0"/>
              <a:t>If targets have not been reached after optimal dose of combination therapy or BIDS, consider change to multi-dose insulin therapy. When initiating this, insulin secretagogues should be stopped and insulin sensitisers e.g. Metformin or TZDs, can be continued.</a:t>
            </a:r>
            <a:endParaRPr lang="en-GB" dirty="0"/>
          </a:p>
        </p:txBody>
      </p:sp>
      <p:sp>
        <p:nvSpPr>
          <p:cNvPr id="3" name="Title 2"/>
          <p:cNvSpPr>
            <a:spLocks noGrp="1"/>
          </p:cNvSpPr>
          <p:nvPr>
            <p:ph type="title"/>
          </p:nvPr>
        </p:nvSpPr>
        <p:spPr>
          <a:xfrm>
            <a:off x="457200" y="609600"/>
            <a:ext cx="4191000" cy="762000"/>
          </a:xfrm>
        </p:spPr>
        <p:style>
          <a:lnRef idx="2">
            <a:schemeClr val="dk1"/>
          </a:lnRef>
          <a:fillRef idx="1">
            <a:schemeClr val="lt1"/>
          </a:fillRef>
          <a:effectRef idx="0">
            <a:schemeClr val="dk1"/>
          </a:effectRef>
          <a:fontRef idx="minor">
            <a:schemeClr val="dk1"/>
          </a:fontRef>
        </p:style>
        <p:txBody>
          <a:bodyPr>
            <a:noAutofit/>
          </a:bodyPr>
          <a:lstStyle/>
          <a:p>
            <a:pPr fontAlgn="auto">
              <a:spcAft>
                <a:spcPts val="0"/>
              </a:spcAft>
              <a:defRPr/>
            </a:pPr>
            <a:r>
              <a:rPr lang="en-GB" sz="3200" b="1" dirty="0" smtClean="0">
                <a:solidFill>
                  <a:srgbClr val="FF0000"/>
                </a:solidFill>
              </a:rPr>
              <a:t>C. Insulin Therapy</a:t>
            </a:r>
            <a:endParaRPr lang="en-GB" sz="32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03" name="Picture 2"/>
          <p:cNvPicPr>
            <a:picLocks noGrp="1" noChangeAspect="1" noChangeArrowheads="1"/>
          </p:cNvPicPr>
          <p:nvPr>
            <p:ph idx="1"/>
          </p:nvPr>
        </p:nvPicPr>
        <p:blipFill>
          <a:blip r:embed="rId3"/>
          <a:srcRect/>
          <a:stretch>
            <a:fillRect/>
          </a:stretch>
        </p:blipFill>
        <p:spPr>
          <a:xfrm>
            <a:off x="152400" y="152400"/>
            <a:ext cx="8610600" cy="6553200"/>
          </a:xfr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0"/>
          </a:xfrm>
        </p:spPr>
        <p:txBody>
          <a:bodyPr>
            <a:normAutofit fontScale="90000"/>
          </a:bodyPr>
          <a:lstStyle/>
          <a:p>
            <a:r>
              <a:rPr lang="en-US" sz="3600" dirty="0" smtClean="0"/>
              <a:t/>
            </a:r>
            <a:br>
              <a:rPr lang="en-US" sz="3600" dirty="0" smtClean="0"/>
            </a:br>
            <a:r>
              <a:rPr lang="en-US" sz="3600" b="1" u="sng" dirty="0" smtClean="0">
                <a:solidFill>
                  <a:srgbClr val="FF0000"/>
                </a:solidFill>
              </a:rPr>
              <a:t>VARIOUS METABOLIC EFFECTS OF INSULIN</a:t>
            </a:r>
            <a:br>
              <a:rPr lang="en-US" sz="3600" b="1" u="sng" dirty="0" smtClean="0">
                <a:solidFill>
                  <a:srgbClr val="FF0000"/>
                </a:solidFill>
              </a:rPr>
            </a:br>
            <a:r>
              <a:rPr lang="en-US" dirty="0" smtClean="0"/>
              <a:t/>
            </a:r>
            <a:br>
              <a:rPr lang="en-US" dirty="0" smtClean="0"/>
            </a:br>
            <a:r>
              <a:rPr lang="en-US" sz="3100" dirty="0" smtClean="0"/>
              <a:t>Stimulation of the activity of glycol tic enzymes.</a:t>
            </a:r>
            <a:br>
              <a:rPr lang="en-US" sz="3100" dirty="0" smtClean="0"/>
            </a:br>
            <a:r>
              <a:rPr lang="en-US" sz="3100" dirty="0" smtClean="0"/>
              <a:t>Reduce the activity of the enzymes of gluconeogenesis.</a:t>
            </a:r>
            <a:br>
              <a:rPr lang="en-US" sz="3100" dirty="0" smtClean="0"/>
            </a:br>
            <a:r>
              <a:rPr lang="en-US" sz="3100" dirty="0" smtClean="0"/>
              <a:t>Increased synthesis of glycogen.</a:t>
            </a:r>
            <a:br>
              <a:rPr lang="en-US" sz="3100" dirty="0" smtClean="0"/>
            </a:br>
            <a:r>
              <a:rPr lang="en-US" sz="3100" dirty="0" smtClean="0"/>
              <a:t>Increased uptake of glucose by resting skeletal muscles.</a:t>
            </a:r>
            <a:br>
              <a:rPr lang="en-US" sz="3100" dirty="0" smtClean="0"/>
            </a:br>
            <a:r>
              <a:rPr lang="en-US" sz="2700" dirty="0" smtClean="0"/>
              <a:t>Reduction of blood glucose level.</a:t>
            </a:r>
            <a:br>
              <a:rPr lang="en-US" sz="2700" dirty="0" smtClean="0"/>
            </a:br>
            <a:r>
              <a:rPr lang="en-US" sz="2700" dirty="0" smtClean="0"/>
              <a:t>Reduction of lipolysis and stimulation of lipid synthesis.</a:t>
            </a:r>
            <a:br>
              <a:rPr lang="en-US" sz="2700" dirty="0" smtClean="0"/>
            </a:br>
            <a:r>
              <a:rPr lang="en-US" sz="2700" dirty="0" smtClean="0"/>
              <a:t>Prevention of ketogenesis.</a:t>
            </a:r>
            <a:br>
              <a:rPr lang="en-US" sz="2700" dirty="0" smtClean="0"/>
            </a:br>
            <a:r>
              <a:rPr lang="en-US" sz="2700" dirty="0" smtClean="0"/>
              <a:t>Increased transmembrane transport of K+ ions into the cell.</a:t>
            </a:r>
            <a:br>
              <a:rPr lang="en-US" sz="2700" dirty="0" smtClean="0"/>
            </a:br>
            <a:r>
              <a:rPr lang="en-US" sz="2700" dirty="0" smtClean="0"/>
              <a:t>Acceleration of protein synthesis and enhancement of tissue uptake of amino acids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betes6.jpg"/>
          <p:cNvPicPr>
            <a:picLocks noGrp="1" noChangeAspect="1"/>
          </p:cNvPicPr>
          <p:nvPr>
            <p:ph idx="1"/>
          </p:nvPr>
        </p:nvPicPr>
        <p:blipFill>
          <a:blip r:embed="rId2"/>
          <a:stretch>
            <a:fillRect/>
          </a:stretch>
        </p:blipFill>
        <p:spPr>
          <a:xfrm>
            <a:off x="304800" y="1295400"/>
            <a:ext cx="8458200" cy="5410200"/>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457200" y="304800"/>
            <a:ext cx="8229600" cy="762000"/>
          </a:xfrm>
        </p:spPr>
        <p:style>
          <a:lnRef idx="2">
            <a:schemeClr val="dk1"/>
          </a:lnRef>
          <a:fillRef idx="1">
            <a:schemeClr val="lt1"/>
          </a:fillRef>
          <a:effectRef idx="0">
            <a:schemeClr val="dk1"/>
          </a:effectRef>
          <a:fontRef idx="minor">
            <a:schemeClr val="dk1"/>
          </a:fontRef>
        </p:style>
        <p:txBody>
          <a:bodyPr/>
          <a:lstStyle/>
          <a:p>
            <a:r>
              <a:rPr lang="en-US" dirty="0" smtClean="0"/>
              <a:t>DIFFERENT INSULIN REGIMENS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219200"/>
            <a:ext cx="8115300" cy="5353050"/>
          </a:xfrm>
        </p:spPr>
        <p:txBody>
          <a:bodyPr>
            <a:normAutofit fontScale="70000" lnSpcReduction="20000"/>
          </a:bodyPr>
          <a:lstStyle/>
          <a:p>
            <a:pPr marL="365760" indent="-256032" algn="just" fontAlgn="auto">
              <a:spcAft>
                <a:spcPts val="0"/>
              </a:spcAft>
              <a:buFont typeface="Wingdings 3"/>
              <a:buChar char=""/>
              <a:defRPr/>
            </a:pPr>
            <a:r>
              <a:rPr lang="en-GB" b="1" dirty="0" smtClean="0"/>
              <a:t>The majority of patients will require more than one daily injection if good glycaemic control is to be achieved. However, a once-daily injection of an intermediate acting preparation may be effectively used in some patients.</a:t>
            </a:r>
          </a:p>
          <a:p>
            <a:pPr marL="365760" indent="-256032" algn="just" fontAlgn="auto">
              <a:spcAft>
                <a:spcPts val="0"/>
              </a:spcAft>
              <a:buFont typeface="Wingdings 3"/>
              <a:buChar char=""/>
              <a:defRPr/>
            </a:pPr>
            <a:endParaRPr lang="en-GB" b="1" dirty="0" smtClean="0"/>
          </a:p>
          <a:p>
            <a:pPr marL="365760" indent="-256032" algn="just" fontAlgn="auto">
              <a:spcAft>
                <a:spcPts val="0"/>
              </a:spcAft>
              <a:buFont typeface="Wingdings 3"/>
              <a:buChar char=""/>
              <a:defRPr/>
            </a:pPr>
            <a:r>
              <a:rPr lang="en-GB" b="1" dirty="0" smtClean="0"/>
              <a:t>Twice-daily mixtures of short- and intermediate-acting insulin is a commonly used regimen.</a:t>
            </a:r>
          </a:p>
          <a:p>
            <a:pPr marL="365760" indent="-256032" algn="just" fontAlgn="auto">
              <a:spcAft>
                <a:spcPts val="0"/>
              </a:spcAft>
              <a:buFont typeface="Wingdings 3"/>
              <a:buChar char=""/>
              <a:defRPr/>
            </a:pPr>
            <a:endParaRPr lang="en-GB" b="1" dirty="0" smtClean="0"/>
          </a:p>
          <a:p>
            <a:pPr marL="365760" indent="-256032" algn="just" fontAlgn="auto">
              <a:spcAft>
                <a:spcPts val="0"/>
              </a:spcAft>
              <a:buFont typeface="Wingdings 3"/>
              <a:buChar char=""/>
              <a:defRPr/>
            </a:pPr>
            <a:r>
              <a:rPr lang="en-GB" b="1" dirty="0" smtClean="0"/>
              <a:t> In some cases, a mixture of short- and intermediate-acting insulin may be given in the morning. Further doses of short-acting insulin are given before lunch and the evening meal and an evening dose of intermediate-acting insulin is given at bedtime.</a:t>
            </a:r>
          </a:p>
          <a:p>
            <a:pPr marL="365760" indent="-256032" algn="just" fontAlgn="auto">
              <a:spcAft>
                <a:spcPts val="0"/>
              </a:spcAft>
              <a:buFont typeface="Wingdings 3"/>
              <a:buChar char=""/>
              <a:defRPr/>
            </a:pPr>
            <a:endParaRPr lang="en-GB" b="1" dirty="0" smtClean="0"/>
          </a:p>
          <a:p>
            <a:pPr marL="365760" indent="-256032" algn="just" fontAlgn="auto">
              <a:spcAft>
                <a:spcPts val="0"/>
              </a:spcAft>
              <a:buFont typeface="Wingdings 3"/>
              <a:buChar char=""/>
              <a:defRPr/>
            </a:pPr>
            <a:r>
              <a:rPr lang="en-GB" b="1" dirty="0" smtClean="0"/>
              <a:t>Other regimens based on the same principles may be used.</a:t>
            </a:r>
          </a:p>
          <a:p>
            <a:pPr marL="365760" indent="-256032" algn="just" fontAlgn="auto">
              <a:spcAft>
                <a:spcPts val="0"/>
              </a:spcAft>
              <a:buFont typeface="Wingdings 3"/>
              <a:buNone/>
              <a:defRPr/>
            </a:pPr>
            <a:endParaRPr lang="en-GB" b="1" dirty="0" smtClean="0"/>
          </a:p>
          <a:p>
            <a:pPr marL="365760" indent="-256032" algn="just" fontAlgn="auto">
              <a:spcAft>
                <a:spcPts val="0"/>
              </a:spcAft>
              <a:buFont typeface="Wingdings 3"/>
              <a:buChar char=""/>
              <a:defRPr/>
            </a:pPr>
            <a:r>
              <a:rPr lang="en-GB" b="1" dirty="0" smtClean="0"/>
              <a:t>A regimen of multiple injections of short-acting insulin before the main meals, with an appropriate dose of an intermediate-acting insulin given at bedtime, may be used, particularly when strict glycaemic control is mandatory.</a:t>
            </a:r>
            <a:endParaRPr lang="en-GB" b="1" dirty="0"/>
          </a:p>
        </p:txBody>
      </p:sp>
      <p:sp>
        <p:nvSpPr>
          <p:cNvPr id="3" name="Title 2"/>
          <p:cNvSpPr>
            <a:spLocks noGrp="1"/>
          </p:cNvSpPr>
          <p:nvPr>
            <p:ph type="title"/>
          </p:nvPr>
        </p:nvSpPr>
        <p:spPr>
          <a:xfrm>
            <a:off x="2209800" y="304800"/>
            <a:ext cx="4191000" cy="762000"/>
          </a:xfrm>
        </p:spPr>
        <p:style>
          <a:lnRef idx="3">
            <a:schemeClr val="lt1"/>
          </a:lnRef>
          <a:fillRef idx="1">
            <a:schemeClr val="dk1"/>
          </a:fillRef>
          <a:effectRef idx="1">
            <a:schemeClr val="dk1"/>
          </a:effectRef>
          <a:fontRef idx="minor">
            <a:schemeClr val="lt1"/>
          </a:fontRef>
        </p:style>
        <p:txBody>
          <a:bodyPr>
            <a:normAutofit/>
          </a:bodyPr>
          <a:lstStyle/>
          <a:p>
            <a:pPr fontAlgn="auto">
              <a:spcAft>
                <a:spcPts val="0"/>
              </a:spcAft>
              <a:defRPr/>
            </a:pPr>
            <a:r>
              <a:rPr lang="en-GB" dirty="0" smtClean="0">
                <a:solidFill>
                  <a:srgbClr val="FFFF00"/>
                </a:solidFill>
              </a:rPr>
              <a:t>Insulin regimens</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352800"/>
          </a:xfrm>
        </p:spPr>
        <p:style>
          <a:lnRef idx="3">
            <a:schemeClr val="lt1"/>
          </a:lnRef>
          <a:fillRef idx="1">
            <a:schemeClr val="dk1"/>
          </a:fillRef>
          <a:effectRef idx="1">
            <a:schemeClr val="dk1"/>
          </a:effectRef>
          <a:fontRef idx="minor">
            <a:schemeClr val="lt1"/>
          </a:fontRef>
        </p:style>
        <p:txBody>
          <a:bodyPr/>
          <a:lstStyle/>
          <a:p>
            <a:pPr>
              <a:lnSpc>
                <a:spcPct val="150000"/>
              </a:lnSpc>
              <a:buFont typeface="Wingdings" pitchFamily="2" charset="2"/>
              <a:buChar char="Ø"/>
            </a:pPr>
            <a:r>
              <a:rPr lang="en-US" sz="1600" b="1" dirty="0" smtClean="0"/>
              <a:t>Hypoglycemia</a:t>
            </a:r>
          </a:p>
          <a:p>
            <a:pPr>
              <a:lnSpc>
                <a:spcPct val="150000"/>
              </a:lnSpc>
              <a:buFont typeface="Wingdings" pitchFamily="2" charset="2"/>
              <a:buChar char="Ø"/>
            </a:pPr>
            <a:r>
              <a:rPr lang="en-US" sz="1600" b="1" dirty="0" smtClean="0"/>
              <a:t> Weight gain</a:t>
            </a:r>
          </a:p>
          <a:p>
            <a:pPr>
              <a:lnSpc>
                <a:spcPct val="150000"/>
              </a:lnSpc>
              <a:buFont typeface="Wingdings" pitchFamily="2" charset="2"/>
              <a:buChar char="Ø"/>
            </a:pPr>
            <a:r>
              <a:rPr lang="en-US" sz="1600" b="1" dirty="0" smtClean="0"/>
              <a:t> Peripheral oedema (insulin treatment causes salt and water retention in the short term)</a:t>
            </a:r>
          </a:p>
          <a:p>
            <a:pPr>
              <a:lnSpc>
                <a:spcPct val="150000"/>
              </a:lnSpc>
              <a:buFont typeface="Wingdings" pitchFamily="2" charset="2"/>
              <a:buChar char="Ø"/>
            </a:pPr>
            <a:r>
              <a:rPr lang="en-US" sz="1600" b="1" dirty="0" smtClean="0"/>
              <a:t> Insulin antibodies (with animal </a:t>
            </a:r>
            <a:r>
              <a:rPr lang="en-US" sz="1600" b="1" dirty="0" err="1" smtClean="0"/>
              <a:t>insulins</a:t>
            </a:r>
            <a:r>
              <a:rPr lang="en-US" sz="1600" b="1" dirty="0" smtClean="0"/>
              <a:t>)</a:t>
            </a:r>
          </a:p>
          <a:p>
            <a:pPr>
              <a:lnSpc>
                <a:spcPct val="150000"/>
              </a:lnSpc>
              <a:buFont typeface="Wingdings" pitchFamily="2" charset="2"/>
              <a:buChar char="Ø"/>
            </a:pPr>
            <a:r>
              <a:rPr lang="en-US" sz="1600" b="1" dirty="0" smtClean="0"/>
              <a:t> Local allergy (rare)</a:t>
            </a:r>
          </a:p>
          <a:p>
            <a:pPr>
              <a:lnSpc>
                <a:spcPct val="150000"/>
              </a:lnSpc>
              <a:buFont typeface="Wingdings" pitchFamily="2" charset="2"/>
              <a:buChar char="Ø"/>
            </a:pPr>
            <a:r>
              <a:rPr lang="en-US" sz="1600" b="1" dirty="0" smtClean="0"/>
              <a:t> </a:t>
            </a:r>
            <a:r>
              <a:rPr lang="en-US" sz="1600" b="1" dirty="0" err="1" smtClean="0"/>
              <a:t>Lipohypertrophy</a:t>
            </a:r>
            <a:r>
              <a:rPr lang="en-US" sz="1600" b="1" dirty="0" smtClean="0"/>
              <a:t> or lipoatrophy at injection sites.</a:t>
            </a:r>
            <a:endParaRPr lang="en-US" sz="1600" b="1" dirty="0"/>
          </a:p>
        </p:txBody>
      </p:sp>
      <p:sp>
        <p:nvSpPr>
          <p:cNvPr id="2" name="Title 1"/>
          <p:cNvSpPr>
            <a:spLocks noGrp="1"/>
          </p:cNvSpPr>
          <p:nvPr>
            <p:ph type="title"/>
          </p:nvPr>
        </p:nvSpPr>
        <p:spPr>
          <a:xfrm>
            <a:off x="457200" y="457200"/>
            <a:ext cx="8229600" cy="609600"/>
          </a:xfrm>
        </p:spPr>
        <p:style>
          <a:lnRef idx="2">
            <a:schemeClr val="dk1"/>
          </a:lnRef>
          <a:fillRef idx="1">
            <a:schemeClr val="lt1"/>
          </a:fillRef>
          <a:effectRef idx="0">
            <a:schemeClr val="dk1"/>
          </a:effectRef>
          <a:fontRef idx="minor">
            <a:schemeClr val="dk1"/>
          </a:fontRef>
        </p:style>
        <p:txBody>
          <a:bodyPr/>
          <a:lstStyle/>
          <a:p>
            <a:pPr algn="ctr"/>
            <a:r>
              <a:rPr lang="en-US" sz="3200" b="1" dirty="0" smtClean="0">
                <a:solidFill>
                  <a:srgbClr val="FF0000"/>
                </a:solidFill>
              </a:rPr>
              <a:t>SIDE-EFFECTS OF INSULIN THERAPY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581400"/>
          </a:xfrm>
        </p:spPr>
        <p:txBody>
          <a:bodyPr/>
          <a:lstStyle/>
          <a:p>
            <a:pPr>
              <a:buNone/>
            </a:pPr>
            <a:r>
              <a:rPr lang="en-US" b="1" u="sng" dirty="0" smtClean="0"/>
              <a:t>ACUTE COMPLICATIONS: </a:t>
            </a:r>
          </a:p>
          <a:p>
            <a:pPr>
              <a:buFont typeface="Wingdings" pitchFamily="2" charset="2"/>
              <a:buChar char="Ø"/>
            </a:pPr>
            <a:r>
              <a:rPr lang="en-US" b="1" u="sng" dirty="0" smtClean="0"/>
              <a:t> </a:t>
            </a:r>
            <a:r>
              <a:rPr lang="en-US" dirty="0" smtClean="0"/>
              <a:t>Diabetic </a:t>
            </a:r>
            <a:r>
              <a:rPr lang="en-US" dirty="0" err="1" smtClean="0"/>
              <a:t>ketoacidosis</a:t>
            </a:r>
            <a:r>
              <a:rPr lang="en-US" dirty="0" smtClean="0"/>
              <a:t> (DKA)</a:t>
            </a:r>
          </a:p>
          <a:p>
            <a:pPr>
              <a:buFont typeface="Wingdings" pitchFamily="2" charset="2"/>
              <a:buChar char="Ø"/>
            </a:pPr>
            <a:r>
              <a:rPr lang="en-US" dirty="0" smtClean="0"/>
              <a:t> Hyperosmolar nonketotic diabetic coma (HONC)</a:t>
            </a:r>
          </a:p>
          <a:p>
            <a:pPr>
              <a:buFont typeface="Wingdings" pitchFamily="2" charset="2"/>
              <a:buChar char="Ø"/>
            </a:pPr>
            <a:r>
              <a:rPr lang="en-US" dirty="0" smtClean="0"/>
              <a:t> Hypoglycemic coma (usually due to therapy)</a:t>
            </a:r>
          </a:p>
          <a:p>
            <a:pPr>
              <a:buFont typeface="Wingdings" pitchFamily="2" charset="2"/>
              <a:buChar char="Ø"/>
            </a:pPr>
            <a:r>
              <a:rPr lang="en-US" dirty="0" smtClean="0"/>
              <a:t> Lactic acidosis.</a:t>
            </a:r>
          </a:p>
          <a:p>
            <a:pPr>
              <a:buFont typeface="Wingdings" pitchFamily="2" charset="2"/>
              <a:buChar char="Ø"/>
            </a:pPr>
            <a:r>
              <a:rPr lang="en-US" dirty="0" smtClean="0"/>
              <a:t> Infections (Boils)</a:t>
            </a:r>
            <a:endParaRPr lang="en-US" dirty="0"/>
          </a:p>
        </p:txBody>
      </p:sp>
      <p:sp>
        <p:nvSpPr>
          <p:cNvPr id="2" name="Title 1"/>
          <p:cNvSpPr>
            <a:spLocks noGrp="1"/>
          </p:cNvSpPr>
          <p:nvPr>
            <p:ph type="title"/>
          </p:nvPr>
        </p:nvSpPr>
        <p:spPr>
          <a:xfrm>
            <a:off x="457200" y="609600"/>
            <a:ext cx="8229600" cy="609600"/>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n-US" sz="3600" b="1" dirty="0" smtClean="0">
                <a:solidFill>
                  <a:srgbClr val="FF0000"/>
                </a:solidFill>
              </a:rPr>
              <a:t>COMPLICATIONS OF DIABETES MELLITUS</a:t>
            </a:r>
            <a:endParaRPr lang="en-US" sz="36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43400"/>
          </a:xfrm>
        </p:spPr>
        <p:style>
          <a:lnRef idx="3">
            <a:schemeClr val="lt1"/>
          </a:lnRef>
          <a:fillRef idx="1">
            <a:schemeClr val="dk1"/>
          </a:fillRef>
          <a:effectRef idx="1">
            <a:schemeClr val="dk1"/>
          </a:effectRef>
          <a:fontRef idx="minor">
            <a:schemeClr val="lt1"/>
          </a:fontRef>
        </p:style>
        <p:txBody>
          <a:bodyPr>
            <a:normAutofit/>
          </a:bodyPr>
          <a:lstStyle/>
          <a:p>
            <a:pPr algn="just">
              <a:buNone/>
            </a:pPr>
            <a:r>
              <a:rPr lang="en-US" sz="2800" dirty="0" smtClean="0"/>
              <a:t>Hypoglycemia (blood glucose &lt; 3.5 </a:t>
            </a:r>
            <a:r>
              <a:rPr lang="en-US" sz="2800" dirty="0" err="1" smtClean="0"/>
              <a:t>mmol</a:t>
            </a:r>
            <a:r>
              <a:rPr lang="en-US" sz="2800" dirty="0" smtClean="0"/>
              <a:t>/L (63 mg/</a:t>
            </a:r>
            <a:r>
              <a:rPr lang="en-US" sz="2800" dirty="0" err="1" smtClean="0"/>
              <a:t>dL</a:t>
            </a:r>
            <a:r>
              <a:rPr lang="en-US" sz="2800" dirty="0" smtClean="0"/>
              <a:t>)) in diabetes results in most circumstances from insulin therapy, less frequently from use of oral insulin secretagogues such as sulphonylurea drugs, and rarely with other anti-diabetic drugs. When hypoglycemia develops in non-diabetic People, it is called ‘spontaneous’ hypoglycemia.</a:t>
            </a:r>
            <a:endParaRPr lang="en-US" sz="2800" dirty="0"/>
          </a:p>
        </p:txBody>
      </p:sp>
      <p:sp>
        <p:nvSpPr>
          <p:cNvPr id="2" name="Title 1"/>
          <p:cNvSpPr>
            <a:spLocks noGrp="1"/>
          </p:cNvSpPr>
          <p:nvPr>
            <p:ph type="title"/>
          </p:nvPr>
        </p:nvSpPr>
        <p:spPr>
          <a:xfrm>
            <a:off x="1905000" y="381000"/>
            <a:ext cx="5257800" cy="762000"/>
          </a:xfrm>
        </p:spPr>
        <p:style>
          <a:lnRef idx="2">
            <a:schemeClr val="dk1"/>
          </a:lnRef>
          <a:fillRef idx="1">
            <a:schemeClr val="lt1"/>
          </a:fillRef>
          <a:effectRef idx="0">
            <a:schemeClr val="dk1"/>
          </a:effectRef>
          <a:fontRef idx="minor">
            <a:schemeClr val="dk1"/>
          </a:fontRef>
        </p:style>
        <p:txBody>
          <a:bodyPr>
            <a:normAutofit/>
          </a:bodyPr>
          <a:lstStyle/>
          <a:p>
            <a:pPr algn="ctr"/>
            <a:r>
              <a:rPr lang="en-US" sz="3600" b="1" dirty="0" smtClean="0"/>
              <a:t>HYPOGLYCAEMIA</a:t>
            </a:r>
            <a:endParaRPr lang="en-US" sz="36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pPr>
              <a:buNone/>
            </a:pPr>
            <a:endParaRPr lang="en-US" sz="5500" b="1" u="sng" dirty="0" smtClean="0">
              <a:solidFill>
                <a:srgbClr val="FF0000"/>
              </a:solidFill>
            </a:endParaRPr>
          </a:p>
          <a:p>
            <a:pPr>
              <a:buNone/>
            </a:pPr>
            <a:r>
              <a:rPr lang="en-US" sz="8000" b="1" u="sng" dirty="0" smtClean="0">
                <a:solidFill>
                  <a:srgbClr val="FF0000"/>
                </a:solidFill>
              </a:rPr>
              <a:t>CAUSE OF HYPOGLYCAEMIA</a:t>
            </a:r>
            <a:r>
              <a:rPr lang="en-US" sz="5600" b="1" u="sng" dirty="0" smtClean="0">
                <a:solidFill>
                  <a:srgbClr val="FF0000"/>
                </a:solidFill>
              </a:rPr>
              <a:t>:</a:t>
            </a:r>
            <a:endParaRPr lang="en-US" sz="3800" b="1" u="sng" dirty="0" smtClean="0">
              <a:solidFill>
                <a:srgbClr val="FF0000"/>
              </a:solidFill>
            </a:endParaRPr>
          </a:p>
          <a:p>
            <a:pPr>
              <a:lnSpc>
                <a:spcPct val="120000"/>
              </a:lnSpc>
              <a:buFont typeface="Wingdings" pitchFamily="2" charset="2"/>
              <a:buChar char="Ø"/>
            </a:pPr>
            <a:r>
              <a:rPr lang="en-US" sz="7200" b="1" u="sng" dirty="0" smtClean="0"/>
              <a:t> </a:t>
            </a:r>
            <a:r>
              <a:rPr lang="en-US" sz="7200" b="1" dirty="0" smtClean="0"/>
              <a:t>Missed, delayed or inadequate meal.</a:t>
            </a:r>
          </a:p>
          <a:p>
            <a:pPr>
              <a:lnSpc>
                <a:spcPct val="120000"/>
              </a:lnSpc>
              <a:buFont typeface="Wingdings" pitchFamily="2" charset="2"/>
              <a:buChar char="Ø"/>
            </a:pPr>
            <a:r>
              <a:rPr lang="en-US" sz="7200" b="1" dirty="0" smtClean="0"/>
              <a:t> Unexpected or unusual exercise.</a:t>
            </a:r>
          </a:p>
          <a:p>
            <a:pPr>
              <a:lnSpc>
                <a:spcPct val="120000"/>
              </a:lnSpc>
              <a:buFont typeface="Wingdings" pitchFamily="2" charset="2"/>
              <a:buChar char="Ø"/>
            </a:pPr>
            <a:r>
              <a:rPr lang="en-US" sz="7200" b="1" dirty="0" smtClean="0"/>
              <a:t> Alcohol.</a:t>
            </a:r>
          </a:p>
          <a:p>
            <a:pPr>
              <a:lnSpc>
                <a:spcPct val="120000"/>
              </a:lnSpc>
              <a:buFont typeface="Wingdings" pitchFamily="2" charset="2"/>
              <a:buChar char="Ø"/>
            </a:pPr>
            <a:r>
              <a:rPr lang="en-US" sz="7200" b="1" dirty="0" smtClean="0"/>
              <a:t> Errors in oral anti-diabetic agents(s) or insulin dose/schedule/administration.</a:t>
            </a:r>
          </a:p>
          <a:p>
            <a:pPr>
              <a:lnSpc>
                <a:spcPct val="120000"/>
              </a:lnSpc>
              <a:buFont typeface="Wingdings" pitchFamily="2" charset="2"/>
              <a:buChar char="Ø"/>
            </a:pPr>
            <a:r>
              <a:rPr lang="en-US" sz="7200" b="1" dirty="0" smtClean="0"/>
              <a:t>Poorly designed insulin regimen, particularly if predisposing to nocturnal hyperinsulinaemia.</a:t>
            </a:r>
          </a:p>
          <a:p>
            <a:pPr>
              <a:lnSpc>
                <a:spcPct val="120000"/>
              </a:lnSpc>
              <a:buFont typeface="Wingdings" pitchFamily="2" charset="2"/>
              <a:buChar char="Ø"/>
            </a:pPr>
            <a:r>
              <a:rPr lang="en-US" sz="7200" b="1" dirty="0" smtClean="0"/>
              <a:t> </a:t>
            </a:r>
            <a:r>
              <a:rPr lang="en-US" sz="7200" b="1" dirty="0" err="1" smtClean="0"/>
              <a:t>Lipohypertrophy</a:t>
            </a:r>
            <a:r>
              <a:rPr lang="en-US" sz="7200" b="1" dirty="0" smtClean="0"/>
              <a:t> at injection sites causing variable insulin absorption.</a:t>
            </a:r>
          </a:p>
          <a:p>
            <a:pPr>
              <a:lnSpc>
                <a:spcPct val="120000"/>
              </a:lnSpc>
              <a:buFont typeface="Wingdings" pitchFamily="2" charset="2"/>
              <a:buChar char="Ø"/>
            </a:pPr>
            <a:r>
              <a:rPr lang="en-US" sz="7200" b="1" dirty="0" err="1" smtClean="0"/>
              <a:t>Gastroparesis</a:t>
            </a:r>
            <a:r>
              <a:rPr lang="en-US" sz="7200" b="1" dirty="0" smtClean="0"/>
              <a:t> due to autonomic neuropathy causing variable carbohydrate absorption.</a:t>
            </a:r>
          </a:p>
          <a:p>
            <a:pPr>
              <a:lnSpc>
                <a:spcPct val="120000"/>
              </a:lnSpc>
              <a:buFont typeface="Wingdings" pitchFamily="2" charset="2"/>
              <a:buChar char="Ø"/>
            </a:pPr>
            <a:r>
              <a:rPr lang="en-US" sz="7200" b="1" dirty="0" smtClean="0"/>
              <a:t> </a:t>
            </a:r>
            <a:r>
              <a:rPr lang="en-US" sz="7200" b="1" dirty="0" err="1" smtClean="0"/>
              <a:t>Malabsorption</a:t>
            </a:r>
            <a:r>
              <a:rPr lang="en-US" sz="7200" b="1" dirty="0" smtClean="0"/>
              <a:t>, e.g. coeliac disease.</a:t>
            </a:r>
          </a:p>
          <a:p>
            <a:pPr>
              <a:lnSpc>
                <a:spcPct val="120000"/>
              </a:lnSpc>
              <a:buFont typeface="Wingdings" pitchFamily="2" charset="2"/>
              <a:buChar char="Ø"/>
            </a:pPr>
            <a:r>
              <a:rPr lang="en-US" sz="7200" b="1" dirty="0" smtClean="0"/>
              <a:t> </a:t>
            </a:r>
            <a:r>
              <a:rPr lang="en-US" sz="7200" b="1" dirty="0" err="1" smtClean="0"/>
              <a:t>Unrecognised</a:t>
            </a:r>
            <a:r>
              <a:rPr lang="en-US" sz="7200" b="1" dirty="0" smtClean="0"/>
              <a:t> other endocrine disorder, e.g. Addison’s disease.</a:t>
            </a:r>
          </a:p>
          <a:p>
            <a:pPr>
              <a:lnSpc>
                <a:spcPct val="120000"/>
              </a:lnSpc>
              <a:buFont typeface="Wingdings" pitchFamily="2" charset="2"/>
              <a:buChar char="Ø"/>
            </a:pPr>
            <a:r>
              <a:rPr lang="en-US" sz="7200" b="1" dirty="0" smtClean="0"/>
              <a:t> Factitious (deliberately induced).</a:t>
            </a:r>
          </a:p>
          <a:p>
            <a:pPr>
              <a:lnSpc>
                <a:spcPct val="120000"/>
              </a:lnSpc>
              <a:buFont typeface="Wingdings" pitchFamily="2" charset="2"/>
              <a:buChar char="Ø"/>
            </a:pPr>
            <a:r>
              <a:rPr lang="en-US" sz="7200" b="1" dirty="0" smtClean="0"/>
              <a:t> Breastfeeding.</a:t>
            </a:r>
            <a:endParaRPr lang="en-US" sz="4800" b="1" dirty="0" smtClean="0"/>
          </a:p>
        </p:txBody>
      </p:sp>
      <p:sp>
        <p:nvSpPr>
          <p:cNvPr id="2" name="Title 1"/>
          <p:cNvSpPr>
            <a:spLocks noGrp="1"/>
          </p:cNvSpPr>
          <p:nvPr>
            <p:ph type="title"/>
          </p:nvPr>
        </p:nvSpPr>
        <p:spPr>
          <a:xfrm>
            <a:off x="457200" y="152400"/>
            <a:ext cx="8229600" cy="990600"/>
          </a:xfrm>
        </p:spPr>
        <p:style>
          <a:lnRef idx="3">
            <a:schemeClr val="lt1"/>
          </a:lnRef>
          <a:fillRef idx="1">
            <a:schemeClr val="dk1"/>
          </a:fillRef>
          <a:effectRef idx="1">
            <a:schemeClr val="dk1"/>
          </a:effectRef>
          <a:fontRef idx="minor">
            <a:schemeClr val="lt1"/>
          </a:fontRef>
        </p:style>
        <p:txBody>
          <a:bodyPr>
            <a:noAutofit/>
          </a:bodyPr>
          <a:lstStyle/>
          <a:p>
            <a:pPr algn="ctr"/>
            <a:r>
              <a:rPr lang="en-US" sz="2800" b="1" dirty="0" smtClean="0">
                <a:solidFill>
                  <a:srgbClr val="FF0000"/>
                </a:solidFill>
              </a:rPr>
              <a:t>HYPOGLYCAEMIA IN DIABETES: COMMON CAUSE AND RISK FACTORS</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09600"/>
          <a:ext cx="8229600" cy="4952997"/>
        </p:xfrm>
        <a:graphic>
          <a:graphicData uri="http://schemas.openxmlformats.org/drawingml/2006/table">
            <a:tbl>
              <a:tblPr firstRow="1" bandRow="1">
                <a:tableStyleId>{073A0DAA-6AF3-43AB-8588-CEC1D06C72B9}</a:tableStyleId>
              </a:tblPr>
              <a:tblGrid>
                <a:gridCol w="4114800"/>
                <a:gridCol w="4114800"/>
              </a:tblGrid>
              <a:tr h="550333">
                <a:tc>
                  <a:txBody>
                    <a:bodyPr/>
                    <a:lstStyle/>
                    <a:p>
                      <a:pPr algn="ctr"/>
                      <a:r>
                        <a:rPr lang="en-US" sz="2400" dirty="0" smtClean="0">
                          <a:solidFill>
                            <a:srgbClr val="FF0000"/>
                          </a:solidFill>
                        </a:rPr>
                        <a:t>INCREASE</a:t>
                      </a:r>
                      <a:endParaRPr lang="en-US" sz="2400" b="1" dirty="0">
                        <a:solidFill>
                          <a:srgbClr val="FF0000"/>
                        </a:solidFill>
                      </a:endParaRPr>
                    </a:p>
                  </a:txBody>
                  <a:tcPr/>
                </a:tc>
                <a:tc>
                  <a:txBody>
                    <a:bodyPr/>
                    <a:lstStyle/>
                    <a:p>
                      <a:pPr algn="ctr"/>
                      <a:r>
                        <a:rPr lang="en-US" sz="2400" dirty="0" smtClean="0">
                          <a:solidFill>
                            <a:srgbClr val="FF0000"/>
                          </a:solidFill>
                        </a:rPr>
                        <a:t>DECREASE</a:t>
                      </a:r>
                      <a:endParaRPr lang="en-US" sz="2400" dirty="0">
                        <a:solidFill>
                          <a:srgbClr val="FF0000"/>
                        </a:solidFill>
                      </a:endParaRPr>
                    </a:p>
                  </a:txBody>
                  <a:tcPr/>
                </a:tc>
              </a:tr>
              <a:tr h="550333">
                <a:tc gridSpan="2">
                  <a:txBody>
                    <a:bodyPr/>
                    <a:lstStyle/>
                    <a:p>
                      <a:r>
                        <a:rPr lang="en-US" sz="2000" b="1" dirty="0" smtClean="0">
                          <a:solidFill>
                            <a:srgbClr val="FF0000"/>
                          </a:solidFill>
                        </a:rPr>
                        <a:t>LIPID METABOLISM</a:t>
                      </a:r>
                      <a:endParaRPr lang="en-US" sz="1600" b="1" dirty="0">
                        <a:solidFill>
                          <a:srgbClr val="FF0000"/>
                        </a:solidFill>
                      </a:endParaRPr>
                    </a:p>
                  </a:txBody>
                  <a:tcPr/>
                </a:tc>
                <a:tc hMerge="1">
                  <a:txBody>
                    <a:bodyPr/>
                    <a:lstStyle/>
                    <a:p>
                      <a:endParaRPr lang="en-US" dirty="0"/>
                    </a:p>
                  </a:txBody>
                  <a:tcPr/>
                </a:tc>
              </a:tr>
              <a:tr h="550333">
                <a:tc>
                  <a:txBody>
                    <a:bodyPr/>
                    <a:lstStyle/>
                    <a:p>
                      <a:r>
                        <a:rPr lang="en-US" sz="1800" b="1" dirty="0" smtClean="0"/>
                        <a:t>Triglyceride Synthesis</a:t>
                      </a:r>
                      <a:endParaRPr lang="en-US" sz="1800" b="1" dirty="0"/>
                    </a:p>
                  </a:txBody>
                  <a:tcPr/>
                </a:tc>
                <a:tc>
                  <a:txBody>
                    <a:bodyPr/>
                    <a:lstStyle/>
                    <a:p>
                      <a:r>
                        <a:rPr lang="en-US" sz="1800" b="1" dirty="0" smtClean="0"/>
                        <a:t>Lipolysis</a:t>
                      </a:r>
                      <a:endParaRPr lang="en-US" sz="1800" b="1" dirty="0"/>
                    </a:p>
                  </a:txBody>
                  <a:tcPr/>
                </a:tc>
              </a:tr>
              <a:tr h="550333">
                <a:tc>
                  <a:txBody>
                    <a:bodyPr/>
                    <a:lstStyle/>
                    <a:p>
                      <a:r>
                        <a:rPr lang="en-US" sz="1800" b="1" dirty="0" smtClean="0"/>
                        <a:t>Fatty acid synthesis (liver)</a:t>
                      </a:r>
                      <a:endParaRPr lang="en-US" sz="1800" b="1" dirty="0"/>
                    </a:p>
                  </a:txBody>
                  <a:tcPr/>
                </a:tc>
                <a:tc>
                  <a:txBody>
                    <a:bodyPr/>
                    <a:lstStyle/>
                    <a:p>
                      <a:r>
                        <a:rPr lang="en-US" sz="1800" b="1" dirty="0" smtClean="0"/>
                        <a:t>Lipoprotein lipase (muscle)</a:t>
                      </a:r>
                      <a:endParaRPr lang="en-US" sz="1800" b="1" dirty="0"/>
                    </a:p>
                  </a:txBody>
                  <a:tcPr/>
                </a:tc>
              </a:tr>
              <a:tr h="550333">
                <a:tc>
                  <a:txBody>
                    <a:bodyPr/>
                    <a:lstStyle/>
                    <a:p>
                      <a:r>
                        <a:rPr lang="en-US" sz="1800" b="1" dirty="0" smtClean="0"/>
                        <a:t>Lipoprotein Lipase Activity</a:t>
                      </a:r>
                      <a:endParaRPr lang="en-US" sz="1800" b="1" dirty="0"/>
                    </a:p>
                  </a:txBody>
                  <a:tcPr/>
                </a:tc>
                <a:tc>
                  <a:txBody>
                    <a:bodyPr/>
                    <a:lstStyle/>
                    <a:p>
                      <a:r>
                        <a:rPr lang="en-US" sz="1800" b="1" dirty="0" smtClean="0"/>
                        <a:t>Ketogenesis</a:t>
                      </a:r>
                      <a:endParaRPr lang="en-US" sz="1800" b="1" dirty="0"/>
                    </a:p>
                  </a:txBody>
                  <a:tcPr/>
                </a:tc>
              </a:tr>
              <a:tr h="550333">
                <a:tc>
                  <a:txBody>
                    <a:bodyPr/>
                    <a:lstStyle/>
                    <a:p>
                      <a:r>
                        <a:rPr lang="en-US" sz="1800" b="1" dirty="0" smtClean="0"/>
                        <a:t>(Adipose Tissue)</a:t>
                      </a:r>
                      <a:endParaRPr lang="en-US" sz="1800" b="1" dirty="0"/>
                    </a:p>
                  </a:txBody>
                  <a:tcPr/>
                </a:tc>
                <a:tc>
                  <a:txBody>
                    <a:bodyPr/>
                    <a:lstStyle/>
                    <a:p>
                      <a:r>
                        <a:rPr lang="en-US" sz="1800" b="1" dirty="0" smtClean="0"/>
                        <a:t>Fatty acid oxidation (liver)</a:t>
                      </a:r>
                      <a:endParaRPr lang="en-US" sz="1800" b="1" dirty="0"/>
                    </a:p>
                  </a:txBody>
                  <a:tcPr/>
                </a:tc>
              </a:tr>
              <a:tr h="550333">
                <a:tc gridSpan="2">
                  <a:txBody>
                    <a:bodyPr/>
                    <a:lstStyle/>
                    <a:p>
                      <a:r>
                        <a:rPr lang="en-US" sz="2000" b="1" dirty="0" smtClean="0">
                          <a:solidFill>
                            <a:srgbClr val="FF0000"/>
                          </a:solidFill>
                        </a:rPr>
                        <a:t>PROTEIN METABOLISM</a:t>
                      </a:r>
                      <a:endParaRPr lang="en-US" sz="2000" b="1" dirty="0">
                        <a:solidFill>
                          <a:srgbClr val="FF0000"/>
                        </a:solidFill>
                      </a:endParaRPr>
                    </a:p>
                  </a:txBody>
                  <a:tcPr/>
                </a:tc>
                <a:tc hMerge="1">
                  <a:txBody>
                    <a:bodyPr/>
                    <a:lstStyle/>
                    <a:p>
                      <a:endParaRPr lang="en-US" dirty="0"/>
                    </a:p>
                  </a:txBody>
                  <a:tcPr/>
                </a:tc>
              </a:tr>
              <a:tr h="550333">
                <a:tc>
                  <a:txBody>
                    <a:bodyPr/>
                    <a:lstStyle/>
                    <a:p>
                      <a:r>
                        <a:rPr lang="en-US" b="1" dirty="0" smtClean="0"/>
                        <a:t>Amino acid Transport</a:t>
                      </a:r>
                      <a:endParaRPr lang="en-US" b="1" dirty="0"/>
                    </a:p>
                  </a:txBody>
                  <a:tcPr/>
                </a:tc>
                <a:tc>
                  <a:txBody>
                    <a:bodyPr/>
                    <a:lstStyle/>
                    <a:p>
                      <a:r>
                        <a:rPr lang="en-US" b="1" dirty="0" smtClean="0"/>
                        <a:t>Protein Degradation</a:t>
                      </a:r>
                      <a:endParaRPr lang="en-US" b="1" dirty="0"/>
                    </a:p>
                  </a:txBody>
                  <a:tcPr/>
                </a:tc>
              </a:tr>
              <a:tr h="550333">
                <a:tc>
                  <a:txBody>
                    <a:bodyPr/>
                    <a:lstStyle/>
                    <a:p>
                      <a:r>
                        <a:rPr lang="en-US" b="1" dirty="0" smtClean="0"/>
                        <a:t>Protein synthesis</a:t>
                      </a:r>
                      <a:endParaRPr lang="en-US" b="1" dirty="0"/>
                    </a:p>
                  </a:txBody>
                  <a:tcPr/>
                </a:tc>
                <a:tc>
                  <a:txBody>
                    <a:bodyPr/>
                    <a:lstStyle/>
                    <a:p>
                      <a:endParaRPr lang="en-US" b="1"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600200"/>
          <a:ext cx="8610600" cy="3317240"/>
        </p:xfrm>
        <a:graphic>
          <a:graphicData uri="http://schemas.openxmlformats.org/drawingml/2006/table">
            <a:tbl>
              <a:tblPr firstRow="1" bandRow="1">
                <a:tableStyleId>{D7AC3CCA-C797-4891-BE02-D94E43425B78}</a:tableStyleId>
              </a:tblPr>
              <a:tblGrid>
                <a:gridCol w="4305300"/>
                <a:gridCol w="4305300"/>
              </a:tblGrid>
              <a:tr h="370840">
                <a:tc>
                  <a:txBody>
                    <a:bodyPr/>
                    <a:lstStyle/>
                    <a:p>
                      <a:r>
                        <a:rPr lang="en-US" sz="2400" dirty="0" smtClean="0">
                          <a:solidFill>
                            <a:srgbClr val="FF0000"/>
                          </a:solidFill>
                        </a:rPr>
                        <a:t>ADRENERGIC SYMPTOMS</a:t>
                      </a:r>
                      <a:endParaRPr lang="en-US" dirty="0">
                        <a:solidFill>
                          <a:srgbClr val="FF0000"/>
                        </a:solidFill>
                      </a:endParaRPr>
                    </a:p>
                  </a:txBody>
                  <a:tcPr/>
                </a:tc>
                <a:tc>
                  <a:txBody>
                    <a:bodyPr/>
                    <a:lstStyle/>
                    <a:p>
                      <a:pPr algn="ctr"/>
                      <a:r>
                        <a:rPr lang="en-US" sz="2400" dirty="0" smtClean="0">
                          <a:solidFill>
                            <a:srgbClr val="FF0000"/>
                          </a:solidFill>
                        </a:rPr>
                        <a:t>NEUROGLUCOPENIC SYMPTOMS</a:t>
                      </a:r>
                      <a:endParaRPr lang="en-US" dirty="0">
                        <a:solidFill>
                          <a:srgbClr val="FF0000"/>
                        </a:solidFill>
                      </a:endParaRPr>
                    </a:p>
                  </a:txBody>
                  <a:tcPr/>
                </a:tc>
              </a:tr>
              <a:tr h="370840">
                <a:tc>
                  <a:txBody>
                    <a:bodyPr/>
                    <a:lstStyle/>
                    <a:p>
                      <a:pPr>
                        <a:buFont typeface="Wingdings" pitchFamily="2" charset="2"/>
                        <a:buChar char="Ø"/>
                      </a:pPr>
                      <a:r>
                        <a:rPr lang="en-US" dirty="0" smtClean="0"/>
                        <a:t> Shakiness</a:t>
                      </a:r>
                      <a:endParaRPr lang="en-US" b="1" dirty="0" smtClean="0">
                        <a:latin typeface="+mj-lt"/>
                      </a:endParaRPr>
                    </a:p>
                  </a:txBody>
                  <a:tcPr/>
                </a:tc>
                <a:tc>
                  <a:txBody>
                    <a:bodyPr/>
                    <a:lstStyle/>
                    <a:p>
                      <a:pPr>
                        <a:buFont typeface="Wingdings" pitchFamily="2" charset="2"/>
                        <a:buChar char="Ø"/>
                      </a:pPr>
                      <a:r>
                        <a:rPr lang="en-US" sz="1800" dirty="0" smtClean="0"/>
                        <a:t> Abnormal </a:t>
                      </a:r>
                      <a:r>
                        <a:rPr lang="en-US" sz="1800" dirty="0" err="1" smtClean="0"/>
                        <a:t>mentation</a:t>
                      </a:r>
                      <a:r>
                        <a:rPr lang="en-US" sz="1800" dirty="0" smtClean="0"/>
                        <a:t>, confusion, difficulty in thinking</a:t>
                      </a:r>
                      <a:endParaRPr lang="en-US" sz="1800" b="1" dirty="0">
                        <a:latin typeface="+mj-lt"/>
                      </a:endParaRPr>
                    </a:p>
                  </a:txBody>
                  <a:tcPr/>
                </a:tc>
              </a:tr>
              <a:tr h="370840">
                <a:tc>
                  <a:txBody>
                    <a:bodyPr/>
                    <a:lstStyle/>
                    <a:p>
                      <a:pPr>
                        <a:buFont typeface="Wingdings" pitchFamily="2" charset="2"/>
                        <a:buChar char="Ø"/>
                      </a:pPr>
                      <a:r>
                        <a:rPr lang="en-US" dirty="0" smtClean="0"/>
                        <a:t>Trembling</a:t>
                      </a:r>
                      <a:endParaRPr lang="en-US" b="1" dirty="0" smtClean="0">
                        <a:latin typeface="+mj-lt"/>
                      </a:endParaRPr>
                    </a:p>
                  </a:txBody>
                  <a:tcPr/>
                </a:tc>
                <a:tc>
                  <a:txBody>
                    <a:bodyPr/>
                    <a:lstStyle/>
                    <a:p>
                      <a:pPr>
                        <a:buFont typeface="Wingdings" pitchFamily="2" charset="2"/>
                        <a:buChar char="Ø"/>
                      </a:pPr>
                      <a:r>
                        <a:rPr lang="en-US" sz="1800" dirty="0" smtClean="0"/>
                        <a:t> Double vision, tube vision</a:t>
                      </a:r>
                      <a:endParaRPr lang="en-US" sz="1800" b="1" dirty="0">
                        <a:latin typeface="+mj-lt"/>
                      </a:endParaRPr>
                    </a:p>
                  </a:txBody>
                  <a:tcPr/>
                </a:tc>
              </a:tr>
              <a:tr h="370840">
                <a:tc>
                  <a:txBody>
                    <a:bodyPr/>
                    <a:lstStyle/>
                    <a:p>
                      <a:pPr>
                        <a:buFont typeface="Wingdings" pitchFamily="2" charset="2"/>
                        <a:buChar char="Ø"/>
                      </a:pPr>
                      <a:r>
                        <a:rPr lang="en-US" dirty="0" smtClean="0"/>
                        <a:t> Anxiety</a:t>
                      </a:r>
                      <a:endParaRPr lang="en-US" b="1" dirty="0">
                        <a:latin typeface="+mj-lt"/>
                      </a:endParaRPr>
                    </a:p>
                  </a:txBody>
                  <a:tcPr/>
                </a:tc>
                <a:tc>
                  <a:txBody>
                    <a:bodyPr/>
                    <a:lstStyle/>
                    <a:p>
                      <a:pPr>
                        <a:buFont typeface="Wingdings" pitchFamily="2" charset="2"/>
                        <a:buChar char="Ø"/>
                      </a:pPr>
                      <a:r>
                        <a:rPr lang="en-US" sz="1800" dirty="0" smtClean="0"/>
                        <a:t> Irritability</a:t>
                      </a:r>
                      <a:endParaRPr lang="en-US" sz="1800" b="1" dirty="0">
                        <a:latin typeface="+mj-lt"/>
                      </a:endParaRPr>
                    </a:p>
                  </a:txBody>
                  <a:tcPr/>
                </a:tc>
              </a:tr>
              <a:tr h="370840">
                <a:tc>
                  <a:txBody>
                    <a:bodyPr/>
                    <a:lstStyle/>
                    <a:p>
                      <a:pPr>
                        <a:buFont typeface="Wingdings" pitchFamily="2" charset="2"/>
                        <a:buChar char="Ø"/>
                      </a:pPr>
                      <a:r>
                        <a:rPr lang="en-US" dirty="0" smtClean="0"/>
                        <a:t> Nervousness</a:t>
                      </a:r>
                      <a:endParaRPr lang="en-US" b="1" dirty="0">
                        <a:latin typeface="+mj-lt"/>
                      </a:endParaRPr>
                    </a:p>
                  </a:txBody>
                  <a:tcPr/>
                </a:tc>
                <a:tc>
                  <a:txBody>
                    <a:bodyPr/>
                    <a:lstStyle/>
                    <a:p>
                      <a:pPr>
                        <a:buFont typeface="Wingdings" pitchFamily="2" charset="2"/>
                        <a:buChar char="Ø"/>
                      </a:pPr>
                      <a:r>
                        <a:rPr lang="en-US" sz="1800" dirty="0" smtClean="0"/>
                        <a:t> Difficulty in speaking, slurred speech</a:t>
                      </a:r>
                      <a:endParaRPr lang="en-US" sz="1800" b="1" dirty="0">
                        <a:latin typeface="+mj-lt"/>
                      </a:endParaRPr>
                    </a:p>
                  </a:txBody>
                  <a:tcPr/>
                </a:tc>
              </a:tr>
              <a:tr h="370840">
                <a:tc>
                  <a:txBody>
                    <a:bodyPr/>
                    <a:lstStyle/>
                    <a:p>
                      <a:pPr>
                        <a:buFont typeface="Wingdings" pitchFamily="2" charset="2"/>
                        <a:buChar char="Ø"/>
                      </a:pPr>
                      <a:r>
                        <a:rPr lang="en-US" dirty="0" smtClean="0"/>
                        <a:t> Palpitations</a:t>
                      </a:r>
                      <a:endParaRPr lang="en-US" b="1" dirty="0">
                        <a:latin typeface="+mj-lt"/>
                      </a:endParaRPr>
                    </a:p>
                  </a:txBody>
                  <a:tcPr/>
                </a:tc>
                <a:tc>
                  <a:txBody>
                    <a:bodyPr/>
                    <a:lstStyle/>
                    <a:p>
                      <a:pPr>
                        <a:buFont typeface="Wingdings" pitchFamily="2" charset="2"/>
                        <a:buChar char="Ø"/>
                      </a:pPr>
                      <a:r>
                        <a:rPr lang="en-US" sz="1800" dirty="0" smtClean="0"/>
                        <a:t> Ataxia</a:t>
                      </a:r>
                      <a:endParaRPr lang="en-US" sz="1800" b="1" dirty="0">
                        <a:latin typeface="+mj-lt"/>
                      </a:endParaRPr>
                    </a:p>
                  </a:txBody>
                  <a:tcPr/>
                </a:tc>
              </a:tr>
              <a:tr h="370840">
                <a:tc>
                  <a:txBody>
                    <a:bodyPr/>
                    <a:lstStyle/>
                    <a:p>
                      <a:pPr>
                        <a:buFont typeface="Wingdings" pitchFamily="2" charset="2"/>
                        <a:buChar char="Ø"/>
                      </a:pPr>
                      <a:r>
                        <a:rPr lang="en-US" dirty="0" smtClean="0"/>
                        <a:t> Clamminess</a:t>
                      </a:r>
                      <a:endParaRPr lang="en-US" b="1" dirty="0">
                        <a:latin typeface="+mj-lt"/>
                      </a:endParaRPr>
                    </a:p>
                  </a:txBody>
                  <a:tcPr/>
                </a:tc>
                <a:tc>
                  <a:txBody>
                    <a:bodyPr/>
                    <a:lstStyle/>
                    <a:p>
                      <a:pPr>
                        <a:buFont typeface="Wingdings" pitchFamily="2" charset="2"/>
                        <a:buChar char="Ø"/>
                      </a:pPr>
                      <a:r>
                        <a:rPr lang="en-US" sz="1800" dirty="0" smtClean="0"/>
                        <a:t> </a:t>
                      </a:r>
                      <a:r>
                        <a:rPr lang="en-US" sz="1800" dirty="0" err="1" smtClean="0"/>
                        <a:t>Paresthesia</a:t>
                      </a:r>
                      <a:endParaRPr lang="en-US" sz="1800" b="1" dirty="0">
                        <a:latin typeface="+mj-lt"/>
                      </a:endParaRPr>
                    </a:p>
                  </a:txBody>
                  <a:tcPr/>
                </a:tc>
              </a:tr>
            </a:tbl>
          </a:graphicData>
        </a:graphic>
      </p:graphicFrame>
      <p:sp>
        <p:nvSpPr>
          <p:cNvPr id="2" name="Title 1"/>
          <p:cNvSpPr>
            <a:spLocks noGrp="1"/>
          </p:cNvSpPr>
          <p:nvPr>
            <p:ph type="title"/>
          </p:nvPr>
        </p:nvSpPr>
        <p:spPr>
          <a:xfrm>
            <a:off x="457200" y="228600"/>
            <a:ext cx="8229600" cy="1143000"/>
          </a:xfrm>
        </p:spPr>
        <p:style>
          <a:lnRef idx="3">
            <a:schemeClr val="lt1"/>
          </a:lnRef>
          <a:fillRef idx="1">
            <a:schemeClr val="dk1"/>
          </a:fillRef>
          <a:effectRef idx="1">
            <a:schemeClr val="dk1"/>
          </a:effectRef>
          <a:fontRef idx="minor">
            <a:schemeClr val="lt1"/>
          </a:fontRef>
        </p:style>
        <p:txBody>
          <a:bodyPr>
            <a:normAutofit/>
          </a:bodyPr>
          <a:lstStyle/>
          <a:p>
            <a:pPr algn="ctr"/>
            <a:r>
              <a:rPr lang="en-US" sz="3200" b="1" dirty="0" smtClean="0">
                <a:solidFill>
                  <a:srgbClr val="FFFF00"/>
                </a:solidFill>
              </a:rPr>
              <a:t>ADRENERGIC AND NEUROGLUCOPENIC SYMPTOMS OF HYPOGLYCEMIA</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229600" cy="3733801"/>
        </p:xfrm>
        <a:graphic>
          <a:graphicData uri="http://schemas.openxmlformats.org/drawingml/2006/table">
            <a:tbl>
              <a:tblPr firstRow="1" bandRow="1">
                <a:tableStyleId>{073A0DAA-6AF3-43AB-8588-CEC1D06C72B9}</a:tableStyleId>
              </a:tblPr>
              <a:tblGrid>
                <a:gridCol w="4114800"/>
                <a:gridCol w="4114800"/>
              </a:tblGrid>
              <a:tr h="11752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ADRENERGIC SYMPTOMS</a:t>
                      </a:r>
                    </a:p>
                    <a:p>
                      <a:pPr algn="ct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NEUROGLUCOPENIC SYMPTOMS</a:t>
                      </a:r>
                    </a:p>
                    <a:p>
                      <a:pPr algn="ctr"/>
                      <a:endParaRPr lang="en-US" dirty="0">
                        <a:solidFill>
                          <a:srgbClr val="FF0000"/>
                        </a:solidFill>
                      </a:endParaRPr>
                    </a:p>
                  </a:txBody>
                  <a:tcPr/>
                </a:tc>
              </a:tr>
              <a:tr h="446832">
                <a:tc>
                  <a:txBody>
                    <a:bodyPr/>
                    <a:lstStyle/>
                    <a:p>
                      <a:pPr>
                        <a:buFont typeface="Wingdings" pitchFamily="2" charset="2"/>
                        <a:buChar char="Ø"/>
                      </a:pPr>
                      <a:r>
                        <a:rPr lang="en-US" dirty="0" smtClean="0"/>
                        <a:t> Sweating</a:t>
                      </a:r>
                      <a:endParaRPr lang="en-US" b="1" dirty="0" smtClean="0">
                        <a:latin typeface="+mj-lt"/>
                      </a:endParaRPr>
                    </a:p>
                  </a:txBody>
                  <a:tcPr/>
                </a:tc>
                <a:tc>
                  <a:txBody>
                    <a:bodyPr/>
                    <a:lstStyle/>
                    <a:p>
                      <a:pPr>
                        <a:buFont typeface="Wingdings" pitchFamily="2" charset="2"/>
                        <a:buChar char="Ø"/>
                      </a:pPr>
                      <a:r>
                        <a:rPr lang="en-US" sz="1800" baseline="0" dirty="0" smtClean="0"/>
                        <a:t> Headaches</a:t>
                      </a:r>
                      <a:endParaRPr lang="en-US" sz="1800" b="1" dirty="0">
                        <a:latin typeface="+mj-lt"/>
                      </a:endParaRPr>
                    </a:p>
                  </a:txBody>
                  <a:tcPr/>
                </a:tc>
              </a:tr>
              <a:tr h="446832">
                <a:tc>
                  <a:txBody>
                    <a:bodyPr/>
                    <a:lstStyle/>
                    <a:p>
                      <a:pPr>
                        <a:buFont typeface="Wingdings" pitchFamily="2" charset="2"/>
                        <a:buChar char="Ø"/>
                      </a:pPr>
                      <a:r>
                        <a:rPr lang="en-US" dirty="0" smtClean="0"/>
                        <a:t> Dry mouth</a:t>
                      </a:r>
                      <a:endParaRPr lang="en-US" b="1" dirty="0">
                        <a:latin typeface="+mj-lt"/>
                      </a:endParaRPr>
                    </a:p>
                  </a:txBody>
                  <a:tcPr/>
                </a:tc>
                <a:tc>
                  <a:txBody>
                    <a:bodyPr/>
                    <a:lstStyle/>
                    <a:p>
                      <a:pPr>
                        <a:buFont typeface="Wingdings" pitchFamily="2" charset="2"/>
                        <a:buChar char="Ø"/>
                      </a:pPr>
                      <a:r>
                        <a:rPr lang="en-US" sz="1800" dirty="0" smtClean="0"/>
                        <a:t> Stupor</a:t>
                      </a:r>
                      <a:endParaRPr lang="en-US" sz="1800" b="1" dirty="0">
                        <a:latin typeface="+mj-lt"/>
                      </a:endParaRPr>
                    </a:p>
                  </a:txBody>
                  <a:tcPr/>
                </a:tc>
              </a:tr>
              <a:tr h="446832">
                <a:tc>
                  <a:txBody>
                    <a:bodyPr/>
                    <a:lstStyle/>
                    <a:p>
                      <a:pPr>
                        <a:buFont typeface="Wingdings" pitchFamily="2" charset="2"/>
                        <a:buChar char="Ø"/>
                      </a:pPr>
                      <a:r>
                        <a:rPr lang="en-US" dirty="0" smtClean="0"/>
                        <a:t> Hunger</a:t>
                      </a:r>
                      <a:endParaRPr lang="en-US" b="1" dirty="0">
                        <a:latin typeface="+mj-lt"/>
                      </a:endParaRPr>
                    </a:p>
                  </a:txBody>
                  <a:tcPr/>
                </a:tc>
                <a:tc>
                  <a:txBody>
                    <a:bodyPr/>
                    <a:lstStyle/>
                    <a:p>
                      <a:pPr>
                        <a:buFont typeface="Wingdings" pitchFamily="2" charset="2"/>
                        <a:buChar char="Ø"/>
                      </a:pPr>
                      <a:r>
                        <a:rPr lang="en-US" sz="1800" dirty="0" smtClean="0"/>
                        <a:t> Seizures</a:t>
                      </a:r>
                      <a:endParaRPr lang="en-US" sz="1800" b="1" dirty="0">
                        <a:latin typeface="+mj-lt"/>
                      </a:endParaRPr>
                    </a:p>
                  </a:txBody>
                  <a:tcPr/>
                </a:tc>
              </a:tr>
              <a:tr h="446832">
                <a:tc>
                  <a:txBody>
                    <a:bodyPr/>
                    <a:lstStyle/>
                    <a:p>
                      <a:pPr>
                        <a:buFont typeface="Wingdings" pitchFamily="2" charset="2"/>
                        <a:buChar char="Ø"/>
                      </a:pPr>
                      <a:r>
                        <a:rPr lang="en-US" dirty="0" smtClean="0"/>
                        <a:t> Pallor</a:t>
                      </a:r>
                      <a:endParaRPr lang="en-US" b="1" dirty="0">
                        <a:latin typeface="+mj-lt"/>
                      </a:endParaRPr>
                    </a:p>
                  </a:txBody>
                  <a:tcPr/>
                </a:tc>
                <a:tc>
                  <a:txBody>
                    <a:bodyPr/>
                    <a:lstStyle/>
                    <a:p>
                      <a:pPr>
                        <a:buFont typeface="Wingdings" pitchFamily="2" charset="2"/>
                        <a:buChar char="Ø"/>
                      </a:pPr>
                      <a:r>
                        <a:rPr lang="en-US" sz="1800" dirty="0" smtClean="0"/>
                        <a:t> Coma</a:t>
                      </a:r>
                      <a:endParaRPr lang="en-US" sz="1800" b="1" dirty="0">
                        <a:latin typeface="+mj-lt"/>
                      </a:endParaRPr>
                    </a:p>
                  </a:txBody>
                  <a:tcPr/>
                </a:tc>
              </a:tr>
              <a:tr h="771244">
                <a:tc>
                  <a:txBody>
                    <a:bodyPr/>
                    <a:lstStyle/>
                    <a:p>
                      <a:pPr>
                        <a:buFont typeface="Wingdings" pitchFamily="2" charset="2"/>
                        <a:buChar char="Ø"/>
                      </a:pPr>
                      <a:r>
                        <a:rPr lang="en-US" dirty="0" smtClean="0"/>
                        <a:t> Pupil dilation</a:t>
                      </a:r>
                      <a:endParaRPr lang="en-US"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kern="1200" dirty="0" smtClean="0"/>
                        <a:t> Death (if untreated)</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114800"/>
          </a:xfrm>
        </p:spPr>
        <p:style>
          <a:lnRef idx="1">
            <a:schemeClr val="dk1"/>
          </a:lnRef>
          <a:fillRef idx="2">
            <a:schemeClr val="dk1"/>
          </a:fillRef>
          <a:effectRef idx="1">
            <a:schemeClr val="dk1"/>
          </a:effectRef>
          <a:fontRef idx="minor">
            <a:schemeClr val="dk1"/>
          </a:fontRef>
        </p:style>
        <p:txBody>
          <a:bodyPr>
            <a:normAutofit/>
          </a:bodyPr>
          <a:lstStyle/>
          <a:p>
            <a:pPr>
              <a:lnSpc>
                <a:spcPct val="150000"/>
              </a:lnSpc>
              <a:buFont typeface="Wingdings" pitchFamily="2" charset="2"/>
              <a:buChar char="Ø"/>
            </a:pPr>
            <a:r>
              <a:rPr lang="en-US" sz="1600" b="1" dirty="0" smtClean="0"/>
              <a:t> Strict glycaemic control</a:t>
            </a:r>
          </a:p>
          <a:p>
            <a:pPr>
              <a:lnSpc>
                <a:spcPct val="150000"/>
              </a:lnSpc>
              <a:buFont typeface="Wingdings" pitchFamily="2" charset="2"/>
              <a:buChar char="Ø"/>
            </a:pPr>
            <a:r>
              <a:rPr lang="en-US" sz="1600" b="1" dirty="0" smtClean="0"/>
              <a:t> Impaired awareness of hypoglycemia.</a:t>
            </a:r>
          </a:p>
          <a:p>
            <a:pPr>
              <a:lnSpc>
                <a:spcPct val="150000"/>
              </a:lnSpc>
              <a:buFont typeface="Wingdings" pitchFamily="2" charset="2"/>
              <a:buChar char="Ø"/>
            </a:pPr>
            <a:r>
              <a:rPr lang="en-US" sz="1600" b="1" dirty="0" smtClean="0"/>
              <a:t> Age (very young and elderly)</a:t>
            </a:r>
          </a:p>
          <a:p>
            <a:pPr>
              <a:lnSpc>
                <a:spcPct val="150000"/>
              </a:lnSpc>
              <a:buFont typeface="Wingdings" pitchFamily="2" charset="2"/>
              <a:buChar char="Ø"/>
            </a:pPr>
            <a:r>
              <a:rPr lang="en-US" sz="1600" b="1" dirty="0" smtClean="0"/>
              <a:t>Long duration of diabetes</a:t>
            </a:r>
          </a:p>
          <a:p>
            <a:pPr>
              <a:lnSpc>
                <a:spcPct val="150000"/>
              </a:lnSpc>
              <a:buFont typeface="Wingdings" pitchFamily="2" charset="2"/>
              <a:buChar char="Ø"/>
            </a:pPr>
            <a:r>
              <a:rPr lang="en-US" sz="1600" b="1" dirty="0" smtClean="0"/>
              <a:t>Sleep</a:t>
            </a:r>
          </a:p>
          <a:p>
            <a:pPr>
              <a:lnSpc>
                <a:spcPct val="150000"/>
              </a:lnSpc>
              <a:buFont typeface="Wingdings" pitchFamily="2" charset="2"/>
              <a:buChar char="Ø"/>
            </a:pPr>
            <a:r>
              <a:rPr lang="en-US" sz="1600" b="1" dirty="0" smtClean="0"/>
              <a:t>C-Peptide negativity (indicating complete insulin deficiency)</a:t>
            </a:r>
          </a:p>
          <a:p>
            <a:pPr>
              <a:lnSpc>
                <a:spcPct val="150000"/>
              </a:lnSpc>
              <a:buFont typeface="Wingdings" pitchFamily="2" charset="2"/>
              <a:buChar char="Ø"/>
            </a:pPr>
            <a:r>
              <a:rPr lang="en-US" sz="1600" b="1" dirty="0" smtClean="0"/>
              <a:t> History of previous severe hypoglycemia</a:t>
            </a:r>
          </a:p>
          <a:p>
            <a:pPr>
              <a:lnSpc>
                <a:spcPct val="150000"/>
              </a:lnSpc>
              <a:buFont typeface="Wingdings" pitchFamily="2" charset="2"/>
              <a:buChar char="Ø"/>
            </a:pPr>
            <a:r>
              <a:rPr lang="en-US" sz="1600" b="1" dirty="0" smtClean="0"/>
              <a:t> Renal impairment</a:t>
            </a:r>
          </a:p>
          <a:p>
            <a:pPr>
              <a:lnSpc>
                <a:spcPct val="150000"/>
              </a:lnSpc>
              <a:buFont typeface="Wingdings" pitchFamily="2" charset="2"/>
              <a:buChar char="Ø"/>
            </a:pPr>
            <a:r>
              <a:rPr lang="en-US" sz="1600" b="1" dirty="0" smtClean="0"/>
              <a:t> genetic, e.g. angiotensin-converting enzyme (ACE) genotype.</a:t>
            </a:r>
          </a:p>
          <a:p>
            <a:pPr>
              <a:lnSpc>
                <a:spcPct val="150000"/>
              </a:lnSpc>
              <a:buNone/>
            </a:pPr>
            <a:endParaRPr lang="en-US" sz="2000" dirty="0" smtClean="0"/>
          </a:p>
        </p:txBody>
      </p:sp>
      <p:sp>
        <p:nvSpPr>
          <p:cNvPr id="2" name="Title 1"/>
          <p:cNvSpPr>
            <a:spLocks noGrp="1"/>
          </p:cNvSpPr>
          <p:nvPr>
            <p:ph type="title"/>
          </p:nvPr>
        </p:nvSpPr>
        <p:spPr>
          <a:xfrm>
            <a:off x="533400" y="304800"/>
            <a:ext cx="8229600" cy="1066800"/>
          </a:xfrm>
        </p:spPr>
        <p:style>
          <a:lnRef idx="3">
            <a:schemeClr val="lt1"/>
          </a:lnRef>
          <a:fillRef idx="1">
            <a:schemeClr val="dk1"/>
          </a:fillRef>
          <a:effectRef idx="1">
            <a:schemeClr val="dk1"/>
          </a:effectRef>
          <a:fontRef idx="minor">
            <a:schemeClr val="lt1"/>
          </a:fontRef>
        </p:style>
        <p:txBody>
          <a:bodyPr>
            <a:noAutofit/>
          </a:bodyPr>
          <a:lstStyle/>
          <a:p>
            <a:pPr algn="ctr"/>
            <a:r>
              <a:rPr lang="en-US" sz="3200" b="1" dirty="0" smtClean="0">
                <a:solidFill>
                  <a:srgbClr val="FF0000"/>
                </a:solidFill>
              </a:rPr>
              <a:t>RISK FACTORS FOR SEVERE HYPOGLYCAEMIA</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2514600"/>
          </a:xfrm>
        </p:spPr>
        <p:txBody>
          <a:bodyPr/>
          <a:lstStyle/>
          <a:p>
            <a:pPr>
              <a:buFont typeface="Wingdings" pitchFamily="2" charset="2"/>
              <a:buChar char="Ø"/>
            </a:pPr>
            <a:r>
              <a:rPr lang="en-US" dirty="0" smtClean="0"/>
              <a:t> To conscious patient – oral glucose 20 </a:t>
            </a:r>
            <a:r>
              <a:rPr lang="en-US" dirty="0" err="1" smtClean="0"/>
              <a:t>gms</a:t>
            </a:r>
            <a:r>
              <a:rPr lang="en-US" dirty="0" smtClean="0"/>
              <a:t> state.</a:t>
            </a:r>
          </a:p>
          <a:p>
            <a:pPr>
              <a:buFont typeface="Wingdings" pitchFamily="2" charset="2"/>
              <a:buChar char="Ø"/>
            </a:pPr>
            <a:r>
              <a:rPr lang="en-US" dirty="0" smtClean="0"/>
              <a:t> Unconscious patient- parental glucose 25 </a:t>
            </a:r>
            <a:r>
              <a:rPr lang="en-US" dirty="0" err="1" smtClean="0"/>
              <a:t>gms</a:t>
            </a:r>
            <a:r>
              <a:rPr lang="en-US" dirty="0" smtClean="0"/>
              <a:t>.</a:t>
            </a:r>
          </a:p>
          <a:p>
            <a:pPr>
              <a:buFont typeface="Wingdings" pitchFamily="2" charset="2"/>
              <a:buChar char="Ø"/>
            </a:pPr>
            <a:r>
              <a:rPr lang="en-US" dirty="0" smtClean="0"/>
              <a:t> Glucagon -1 mg s/c in adults. </a:t>
            </a:r>
          </a:p>
          <a:p>
            <a:pPr>
              <a:buNone/>
            </a:pPr>
            <a:endParaRPr lang="en-US" dirty="0"/>
          </a:p>
        </p:txBody>
      </p:sp>
      <p:sp>
        <p:nvSpPr>
          <p:cNvPr id="3" name="Title 2"/>
          <p:cNvSpPr>
            <a:spLocks noGrp="1"/>
          </p:cNvSpPr>
          <p:nvPr>
            <p:ph type="title"/>
          </p:nvPr>
        </p:nvSpPr>
        <p:spPr>
          <a:xfrm>
            <a:off x="457200" y="533400"/>
            <a:ext cx="8229600" cy="838200"/>
          </a:xfrm>
        </p:spPr>
        <p:style>
          <a:lnRef idx="3">
            <a:schemeClr val="lt1"/>
          </a:lnRef>
          <a:fillRef idx="1">
            <a:schemeClr val="dk1"/>
          </a:fillRef>
          <a:effectRef idx="1">
            <a:schemeClr val="dk1"/>
          </a:effectRef>
          <a:fontRef idx="minor">
            <a:schemeClr val="lt1"/>
          </a:fontRef>
        </p:style>
        <p:txBody>
          <a:bodyPr>
            <a:normAutofit/>
          </a:bodyPr>
          <a:lstStyle/>
          <a:p>
            <a:pPr algn="ctr"/>
            <a:r>
              <a:rPr sz="3600" b="1" smtClean="0">
                <a:solidFill>
                  <a:srgbClr val="FF0000"/>
                </a:solidFill>
              </a:rPr>
              <a:t>TREATMENT OF HYPLOGLYCEMA</a:t>
            </a:r>
            <a:endParaRPr lang="en-US" sz="36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smtClean="0"/>
              <a:t> DKA is characteristic of Type-1 diabetes </a:t>
            </a:r>
          </a:p>
          <a:p>
            <a:pPr>
              <a:buFont typeface="Wingdings" pitchFamily="2" charset="2"/>
              <a:buChar char="ü"/>
            </a:pPr>
            <a:r>
              <a:rPr lang="en-US" dirty="0" smtClean="0"/>
              <a:t> DKA result from relation on absolute insulin deficiency.</a:t>
            </a:r>
          </a:p>
          <a:p>
            <a:pPr>
              <a:buFont typeface="Wingdings" pitchFamily="2" charset="2"/>
              <a:buChar char="ü"/>
            </a:pPr>
            <a:r>
              <a:rPr lang="en-US" dirty="0" smtClean="0"/>
              <a:t> Counter regulation hormones excess. </a:t>
            </a:r>
          </a:p>
          <a:p>
            <a:pPr>
              <a:buFont typeface="Wingdings" pitchFamily="2" charset="2"/>
              <a:buChar char="ü"/>
            </a:pPr>
            <a:r>
              <a:rPr lang="en-US" dirty="0" smtClean="0"/>
              <a:t> </a:t>
            </a:r>
            <a:r>
              <a:rPr lang="en-US" dirty="0" err="1" smtClean="0"/>
              <a:t>Glucogon</a:t>
            </a:r>
            <a:r>
              <a:rPr lang="en-US" dirty="0" smtClean="0"/>
              <a:t>, </a:t>
            </a:r>
            <a:r>
              <a:rPr lang="en-US" dirty="0" err="1" smtClean="0"/>
              <a:t>catecholomine</a:t>
            </a:r>
            <a:r>
              <a:rPr lang="en-US" dirty="0" smtClean="0"/>
              <a:t>, </a:t>
            </a:r>
            <a:r>
              <a:rPr lang="en-US" dirty="0" err="1" smtClean="0"/>
              <a:t>contisal</a:t>
            </a:r>
            <a:r>
              <a:rPr lang="en-US" dirty="0" smtClean="0"/>
              <a:t> &amp; growth hormone.</a:t>
            </a:r>
          </a:p>
          <a:p>
            <a:pPr>
              <a:buNone/>
            </a:pPr>
            <a:r>
              <a:rPr lang="en-US" dirty="0" smtClean="0">
                <a:solidFill>
                  <a:srgbClr val="FFFF00"/>
                </a:solidFill>
              </a:rPr>
              <a:t>   </a:t>
            </a:r>
            <a:r>
              <a:rPr lang="en-US" u="sng" dirty="0" smtClean="0">
                <a:solidFill>
                  <a:srgbClr val="FFFF00"/>
                </a:solidFill>
              </a:rPr>
              <a:t>THE CARDIVAL BIOCHEMICAL FEATURES ARE:</a:t>
            </a:r>
            <a:r>
              <a:rPr lang="en-US" dirty="0" smtClean="0">
                <a:solidFill>
                  <a:srgbClr val="FFFF00"/>
                </a:solidFill>
              </a:rPr>
              <a:t> </a:t>
            </a:r>
          </a:p>
          <a:p>
            <a:pPr marL="571500" indent="-571500">
              <a:buFont typeface="+mj-lt"/>
              <a:buAutoNum type="romanUcPeriod"/>
            </a:pPr>
            <a:r>
              <a:rPr lang="en-US" dirty="0" smtClean="0"/>
              <a:t> Hyperketonaemia (≥ 3 </a:t>
            </a:r>
            <a:r>
              <a:rPr lang="en-US" dirty="0" err="1" smtClean="0"/>
              <a:t>mmol</a:t>
            </a:r>
            <a:r>
              <a:rPr lang="en-US" dirty="0" smtClean="0"/>
              <a:t>/L) and </a:t>
            </a:r>
            <a:r>
              <a:rPr lang="en-US" dirty="0" err="1" smtClean="0"/>
              <a:t>ketonuria</a:t>
            </a:r>
            <a:endParaRPr lang="en-US" dirty="0" smtClean="0"/>
          </a:p>
          <a:p>
            <a:pPr marL="571500" indent="-571500">
              <a:buFont typeface="+mj-lt"/>
              <a:buAutoNum type="romanUcPeriod"/>
            </a:pPr>
            <a:r>
              <a:rPr lang="en-US" dirty="0" smtClean="0"/>
              <a:t> Hyperglycemia (250-600 mg%)</a:t>
            </a:r>
          </a:p>
          <a:p>
            <a:pPr marL="571500" indent="-571500">
              <a:buFont typeface="+mj-lt"/>
              <a:buAutoNum type="romanUcPeriod"/>
            </a:pPr>
            <a:r>
              <a:rPr lang="en-US" dirty="0" smtClean="0"/>
              <a:t> Metabolic acidosis (PH-6.8-7.3)</a:t>
            </a:r>
            <a:endParaRPr lang="en-US" dirty="0"/>
          </a:p>
        </p:txBody>
      </p:sp>
      <p:sp>
        <p:nvSpPr>
          <p:cNvPr id="2" name="Title 1"/>
          <p:cNvSpPr>
            <a:spLocks noGrp="1"/>
          </p:cNvSpPr>
          <p:nvPr>
            <p:ph type="title"/>
          </p:nvPr>
        </p:nvSpPr>
        <p:spPr>
          <a:xfrm>
            <a:off x="457200" y="533400"/>
            <a:ext cx="8229600" cy="83820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DIABETIC KETOACIDOSIS (DKA)</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a:buFont typeface="Wingdings" pitchFamily="2" charset="2"/>
              <a:buChar char="Ø"/>
            </a:pPr>
            <a:r>
              <a:rPr lang="en-US" dirty="0" smtClean="0"/>
              <a:t> Vomiting</a:t>
            </a:r>
          </a:p>
          <a:p>
            <a:pPr>
              <a:buFont typeface="Wingdings" pitchFamily="2" charset="2"/>
              <a:buChar char="Ø"/>
            </a:pPr>
            <a:r>
              <a:rPr lang="en-US" dirty="0" smtClean="0"/>
              <a:t> Increased urination</a:t>
            </a:r>
          </a:p>
          <a:p>
            <a:pPr>
              <a:buFont typeface="Wingdings" pitchFamily="2" charset="2"/>
              <a:buChar char="Ø"/>
            </a:pPr>
            <a:r>
              <a:rPr lang="en-US" dirty="0" smtClean="0"/>
              <a:t> Abdominal pain</a:t>
            </a:r>
          </a:p>
          <a:p>
            <a:pPr>
              <a:buFont typeface="Wingdings" pitchFamily="2" charset="2"/>
              <a:buChar char="Ø"/>
            </a:pPr>
            <a:r>
              <a:rPr lang="en-US" dirty="0" smtClean="0"/>
              <a:t> Fruity odor to breath</a:t>
            </a:r>
          </a:p>
          <a:p>
            <a:pPr>
              <a:buFont typeface="Wingdings" pitchFamily="2" charset="2"/>
              <a:buChar char="Ø"/>
            </a:pPr>
            <a:r>
              <a:rPr lang="en-US" dirty="0" smtClean="0"/>
              <a:t> Dry mouth and tongue</a:t>
            </a:r>
          </a:p>
          <a:p>
            <a:pPr>
              <a:buFont typeface="Wingdings" pitchFamily="2" charset="2"/>
              <a:buChar char="Ø"/>
            </a:pPr>
            <a:r>
              <a:rPr lang="en-US" dirty="0" smtClean="0"/>
              <a:t> Drowsiness</a:t>
            </a:r>
          </a:p>
          <a:p>
            <a:pPr>
              <a:buFont typeface="Wingdings" pitchFamily="2" charset="2"/>
              <a:buChar char="Ø"/>
            </a:pPr>
            <a:r>
              <a:rPr lang="en-US" dirty="0" smtClean="0"/>
              <a:t> Deep breathing</a:t>
            </a:r>
          </a:p>
          <a:p>
            <a:pPr>
              <a:buFont typeface="Wingdings" pitchFamily="2" charset="2"/>
              <a:buChar char="Ø"/>
            </a:pPr>
            <a:r>
              <a:rPr lang="en-US" dirty="0" smtClean="0"/>
              <a:t> Coma</a:t>
            </a:r>
          </a:p>
          <a:p>
            <a:pPr>
              <a:buFont typeface="Wingdings" pitchFamily="2" charset="2"/>
              <a:buChar char="Ø"/>
            </a:pPr>
            <a:r>
              <a:rPr lang="en-US" dirty="0" smtClean="0"/>
              <a:t> Decreased skin Turgor</a:t>
            </a:r>
          </a:p>
          <a:p>
            <a:pPr>
              <a:buFont typeface="Wingdings" pitchFamily="2" charset="2"/>
              <a:buChar char="Ø"/>
            </a:pPr>
            <a:r>
              <a:rPr lang="en-US" dirty="0" smtClean="0"/>
              <a:t> Prolonged capillary refill time</a:t>
            </a:r>
          </a:p>
          <a:p>
            <a:pPr>
              <a:buFont typeface="Wingdings" pitchFamily="2" charset="2"/>
              <a:buChar char="Ø"/>
            </a:pPr>
            <a:endParaRPr lang="en-US" dirty="0"/>
          </a:p>
        </p:txBody>
      </p:sp>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algn="ctr"/>
            <a:r>
              <a:rPr lang="en-US" sz="4000" b="1" dirty="0" smtClean="0">
                <a:solidFill>
                  <a:srgbClr val="FFFF00"/>
                </a:solidFill>
              </a:rPr>
              <a:t>SIGNS AND SYMPTOMS OF DIABETIC KETOACIDOSIS</a:t>
            </a:r>
            <a:endParaRPr lang="en-US" b="1"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buNone/>
            </a:pPr>
            <a:r>
              <a:rPr lang="en-US" b="1" u="sng" dirty="0" smtClean="0">
                <a:solidFill>
                  <a:srgbClr val="FF0000"/>
                </a:solidFill>
              </a:rPr>
              <a:t>MOST COMMON</a:t>
            </a:r>
            <a:r>
              <a:rPr lang="en-US" dirty="0" smtClean="0">
                <a:solidFill>
                  <a:srgbClr val="FF0000"/>
                </a:solidFill>
              </a:rPr>
              <a:t> </a:t>
            </a:r>
          </a:p>
          <a:p>
            <a:pPr>
              <a:buFont typeface="Wingdings" pitchFamily="2" charset="2"/>
              <a:buChar char="Ø"/>
            </a:pPr>
            <a:r>
              <a:rPr lang="en-US" dirty="0" smtClean="0"/>
              <a:t> Infections (urinary tract infection, pneumonia)</a:t>
            </a:r>
          </a:p>
          <a:p>
            <a:pPr>
              <a:buFont typeface="Wingdings" pitchFamily="2" charset="2"/>
              <a:buChar char="Ø"/>
            </a:pPr>
            <a:r>
              <a:rPr lang="en-US" dirty="0" smtClean="0"/>
              <a:t> Medication noncompliance</a:t>
            </a:r>
          </a:p>
          <a:p>
            <a:pPr>
              <a:buFont typeface="Wingdings" pitchFamily="2" charset="2"/>
              <a:buChar char="Ø"/>
            </a:pPr>
            <a:r>
              <a:rPr lang="en-US" dirty="0" smtClean="0"/>
              <a:t> Inadequate insulin  dosing </a:t>
            </a:r>
          </a:p>
          <a:p>
            <a:pPr>
              <a:buFont typeface="Wingdings" pitchFamily="2" charset="2"/>
              <a:buChar char="Ø"/>
            </a:pPr>
            <a:r>
              <a:rPr lang="en-US" dirty="0" smtClean="0"/>
              <a:t> New onset diabetes mellitus</a:t>
            </a:r>
          </a:p>
          <a:p>
            <a:pPr>
              <a:buNone/>
            </a:pPr>
            <a:r>
              <a:rPr lang="en-US" b="1" u="sng" dirty="0" smtClean="0">
                <a:solidFill>
                  <a:srgbClr val="C00000"/>
                </a:solidFill>
              </a:rPr>
              <a:t>LESS COMMON</a:t>
            </a:r>
            <a:r>
              <a:rPr lang="en-US" dirty="0" smtClean="0">
                <a:solidFill>
                  <a:srgbClr val="C00000"/>
                </a:solidFill>
              </a:rPr>
              <a:t> </a:t>
            </a:r>
          </a:p>
          <a:p>
            <a:pPr>
              <a:buFont typeface="Wingdings" pitchFamily="2" charset="2"/>
              <a:buChar char="Ø"/>
            </a:pPr>
            <a:r>
              <a:rPr lang="en-US" dirty="0" smtClean="0"/>
              <a:t> Acute pancreatitis</a:t>
            </a:r>
          </a:p>
          <a:p>
            <a:pPr>
              <a:buFont typeface="Wingdings" pitchFamily="2" charset="2"/>
              <a:buChar char="Ø"/>
            </a:pPr>
            <a:r>
              <a:rPr lang="en-US" dirty="0" smtClean="0"/>
              <a:t>Trauma</a:t>
            </a:r>
          </a:p>
          <a:p>
            <a:pPr>
              <a:buFont typeface="Wingdings" pitchFamily="2" charset="2"/>
              <a:buChar char="Ø"/>
            </a:pPr>
            <a:r>
              <a:rPr lang="en-US" dirty="0" smtClean="0"/>
              <a:t> Pregnancy</a:t>
            </a:r>
          </a:p>
          <a:p>
            <a:pPr>
              <a:buFont typeface="Wingdings" pitchFamily="2" charset="2"/>
              <a:buChar char="Ø"/>
            </a:pPr>
            <a:r>
              <a:rPr lang="en-US" dirty="0" smtClean="0"/>
              <a:t> Surgery</a:t>
            </a:r>
          </a:p>
          <a:p>
            <a:pPr>
              <a:buFont typeface="Wingdings" pitchFamily="2" charset="2"/>
              <a:buChar char="Ø"/>
            </a:pPr>
            <a:r>
              <a:rPr lang="en-US" dirty="0" smtClean="0"/>
              <a:t> Medications (</a:t>
            </a:r>
            <a:r>
              <a:rPr lang="en-US" dirty="0" err="1" smtClean="0"/>
              <a:t>thiazides</a:t>
            </a:r>
            <a:r>
              <a:rPr lang="en-US" dirty="0" smtClean="0"/>
              <a:t>, steroids, phenytoin, dopamine)</a:t>
            </a:r>
            <a:endParaRPr lang="en-US" dirty="0"/>
          </a:p>
        </p:txBody>
      </p:sp>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4000" b="1" dirty="0" smtClean="0">
                <a:solidFill>
                  <a:srgbClr val="FFFF00"/>
                </a:solidFill>
              </a:rPr>
              <a:t>PRECIPITATING FACTORS FOR DIABETIC KETOACIDOSIS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1981200"/>
          </a:xfrm>
        </p:spPr>
        <p:style>
          <a:lnRef idx="3">
            <a:schemeClr val="lt1"/>
          </a:lnRef>
          <a:fillRef idx="1">
            <a:schemeClr val="dk1"/>
          </a:fillRef>
          <a:effectRef idx="1">
            <a:schemeClr val="dk1"/>
          </a:effectRef>
          <a:fontRef idx="minor">
            <a:schemeClr val="lt1"/>
          </a:fontRef>
        </p:style>
        <p:txBody>
          <a:bodyPr/>
          <a:lstStyle/>
          <a:p>
            <a:pPr>
              <a:buNone/>
            </a:pPr>
            <a:r>
              <a:rPr lang="en-US" dirty="0" smtClean="0">
                <a:solidFill>
                  <a:srgbClr val="FF0000"/>
                </a:solidFill>
              </a:rPr>
              <a:t>TREATMENT: </a:t>
            </a:r>
          </a:p>
          <a:p>
            <a:pPr>
              <a:buFont typeface="Wingdings" pitchFamily="2" charset="2"/>
              <a:buChar char="Ø"/>
            </a:pPr>
            <a:r>
              <a:rPr lang="en-US" dirty="0" smtClean="0"/>
              <a:t> Insulin</a:t>
            </a:r>
          </a:p>
          <a:p>
            <a:pPr>
              <a:buFont typeface="Wingdings" pitchFamily="2" charset="2"/>
              <a:buChar char="Ø"/>
            </a:pPr>
            <a:r>
              <a:rPr lang="en-US" dirty="0" smtClean="0"/>
              <a:t> Fluid &amp; Electrolyte replacement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pPr>
              <a:buNone/>
            </a:pPr>
            <a:r>
              <a:rPr lang="en-US" b="1" dirty="0" smtClean="0">
                <a:solidFill>
                  <a:srgbClr val="FF0000"/>
                </a:solidFill>
              </a:rPr>
              <a:t>Hyperglycemic Hyperosmolar State (HSS) is character by:</a:t>
            </a:r>
          </a:p>
          <a:p>
            <a:pPr>
              <a:buFont typeface="Wingdings" pitchFamily="2" charset="2"/>
              <a:buChar char="ü"/>
            </a:pPr>
            <a:r>
              <a:rPr lang="en-US" b="1" dirty="0" smtClean="0"/>
              <a:t> Severe hyperglycemia &gt; 600 mg/ dl.</a:t>
            </a:r>
          </a:p>
          <a:p>
            <a:pPr>
              <a:buFont typeface="Wingdings" pitchFamily="2" charset="2"/>
              <a:buChar char="ü"/>
            </a:pPr>
            <a:r>
              <a:rPr lang="en-US" b="1" dirty="0" smtClean="0"/>
              <a:t> Hyperosmolylity &gt; 320 </a:t>
            </a:r>
            <a:r>
              <a:rPr lang="en-US" b="1" dirty="0" err="1" smtClean="0"/>
              <a:t>mOsm</a:t>
            </a:r>
            <a:r>
              <a:rPr lang="en-US" b="1" dirty="0" smtClean="0"/>
              <a:t>/kg.</a:t>
            </a:r>
          </a:p>
          <a:p>
            <a:pPr>
              <a:buFont typeface="Wingdings" pitchFamily="2" charset="2"/>
              <a:buChar char="ü"/>
            </a:pPr>
            <a:r>
              <a:rPr lang="en-US" b="1" dirty="0" smtClean="0"/>
              <a:t> Dehydration due to osmotic fluid loss.</a:t>
            </a:r>
          </a:p>
          <a:p>
            <a:pPr>
              <a:buFont typeface="Wingdings" pitchFamily="2" charset="2"/>
              <a:buChar char="ü"/>
            </a:pPr>
            <a:r>
              <a:rPr lang="en-US" b="1" dirty="0" smtClean="0"/>
              <a:t> Absence of significant hyperketonaemia (&lt;3 </a:t>
            </a:r>
            <a:r>
              <a:rPr lang="en-US" b="1" dirty="0" err="1" smtClean="0"/>
              <a:t>mmol</a:t>
            </a:r>
            <a:r>
              <a:rPr lang="en-US" b="1" dirty="0" smtClean="0"/>
              <a:t>/L)</a:t>
            </a:r>
          </a:p>
          <a:p>
            <a:pPr>
              <a:buNone/>
            </a:pPr>
            <a:r>
              <a:rPr lang="en-US" b="1" dirty="0" smtClean="0">
                <a:solidFill>
                  <a:srgbClr val="FF0000"/>
                </a:solidFill>
              </a:rPr>
              <a:t>TREATMENT:</a:t>
            </a:r>
            <a:r>
              <a:rPr lang="en-US" b="1" dirty="0" smtClean="0"/>
              <a:t> </a:t>
            </a:r>
          </a:p>
          <a:p>
            <a:pPr>
              <a:buFont typeface="Wingdings" pitchFamily="2" charset="2"/>
              <a:buChar char="Ø"/>
            </a:pPr>
            <a:r>
              <a:rPr lang="en-US" b="1" dirty="0" smtClean="0"/>
              <a:t>Fluid and electrolyte replacement.</a:t>
            </a:r>
          </a:p>
          <a:p>
            <a:pPr>
              <a:buFont typeface="Wingdings" pitchFamily="2" charset="2"/>
              <a:buChar char="Ø"/>
            </a:pPr>
            <a:r>
              <a:rPr lang="en-US" b="1" dirty="0" smtClean="0"/>
              <a:t> Insulin parental .</a:t>
            </a:r>
            <a:endParaRPr lang="en-US" b="1" dirty="0"/>
          </a:p>
        </p:txBody>
      </p:sp>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pPr algn="ctr"/>
            <a:r>
              <a:rPr lang="en-US" sz="3600" b="1" dirty="0" smtClean="0"/>
              <a:t>HYPERGLYCAEMIC HYPEROSMOLAR STATE</a:t>
            </a:r>
            <a:endParaRPr lang="en-US" sz="36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None/>
            </a:pPr>
            <a:r>
              <a:rPr lang="en-US" b="1" dirty="0" smtClean="0"/>
              <a:t>Infection in diabetes in common because abnormality in cell mediate immunity and phagocyte function associated with hyperglycemia</a:t>
            </a:r>
          </a:p>
          <a:p>
            <a:pPr>
              <a:buNone/>
            </a:pPr>
            <a:r>
              <a:rPr lang="en-US" b="1" dirty="0" smtClean="0">
                <a:solidFill>
                  <a:srgbClr val="FF0000"/>
                </a:solidFill>
              </a:rPr>
              <a:t>Common infections are:</a:t>
            </a:r>
          </a:p>
          <a:p>
            <a:pPr>
              <a:buFont typeface="Wingdings" pitchFamily="2" charset="2"/>
              <a:buChar char="Ø"/>
            </a:pPr>
            <a:r>
              <a:rPr lang="en-US" dirty="0" smtClean="0"/>
              <a:t> </a:t>
            </a:r>
            <a:r>
              <a:rPr lang="en-US" b="1" dirty="0" smtClean="0"/>
              <a:t>Fungal infection</a:t>
            </a:r>
          </a:p>
          <a:p>
            <a:pPr>
              <a:buFont typeface="Wingdings" pitchFamily="2" charset="2"/>
              <a:buChar char="Ø"/>
            </a:pPr>
            <a:r>
              <a:rPr lang="en-US" b="1" dirty="0" smtClean="0"/>
              <a:t> Pulmonary tuberculosis </a:t>
            </a:r>
          </a:p>
          <a:p>
            <a:pPr>
              <a:buFont typeface="Wingdings" pitchFamily="2" charset="2"/>
              <a:buChar char="Ø"/>
            </a:pPr>
            <a:r>
              <a:rPr lang="en-US" b="1" dirty="0" smtClean="0"/>
              <a:t> UTI by- e-coli.</a:t>
            </a:r>
          </a:p>
          <a:p>
            <a:pPr>
              <a:buFont typeface="Wingdings" pitchFamily="2" charset="2"/>
              <a:buChar char="Ø"/>
            </a:pPr>
            <a:r>
              <a:rPr lang="en-US" b="1" dirty="0" smtClean="0"/>
              <a:t> Furuenculosis</a:t>
            </a:r>
          </a:p>
          <a:p>
            <a:pPr>
              <a:buFont typeface="Wingdings" pitchFamily="2" charset="2"/>
              <a:buChar char="Ø"/>
            </a:pPr>
            <a:r>
              <a:rPr lang="en-US" b="1" dirty="0" smtClean="0"/>
              <a:t> pneumonia</a:t>
            </a:r>
          </a:p>
          <a:p>
            <a:pPr>
              <a:buFont typeface="Wingdings" pitchFamily="2" charset="2"/>
              <a:buChar char="Ø"/>
            </a:pPr>
            <a:r>
              <a:rPr lang="en-US" b="1" dirty="0" smtClean="0"/>
              <a:t> Skin and soft tissue infections</a:t>
            </a:r>
          </a:p>
          <a:p>
            <a:pPr>
              <a:buFont typeface="Wingdings" pitchFamily="2" charset="2"/>
              <a:buChar char="Ø"/>
            </a:pPr>
            <a:r>
              <a:rPr lang="en-US" b="1" dirty="0" smtClean="0"/>
              <a:t> Valvovaginitis.</a:t>
            </a:r>
            <a:endParaRPr lang="en-US" b="1" dirty="0"/>
          </a:p>
        </p:txBody>
      </p:sp>
      <p:sp>
        <p:nvSpPr>
          <p:cNvPr id="3" name="Title 2"/>
          <p:cNvSpPr>
            <a:spLocks noGrp="1"/>
          </p:cNvSpPr>
          <p:nvPr>
            <p:ph type="title"/>
          </p:nvPr>
        </p:nvSpPr>
        <p:spPr>
          <a:xfrm>
            <a:off x="2057400" y="457200"/>
            <a:ext cx="4572000" cy="762000"/>
          </a:xfrm>
        </p:spPr>
        <p:style>
          <a:lnRef idx="3">
            <a:schemeClr val="lt1"/>
          </a:lnRef>
          <a:fillRef idx="1">
            <a:schemeClr val="dk1"/>
          </a:fillRef>
          <a:effectRef idx="1">
            <a:schemeClr val="dk1"/>
          </a:effectRef>
          <a:fontRef idx="minor">
            <a:schemeClr val="lt1"/>
          </a:fontRef>
        </p:style>
        <p:txBody>
          <a:bodyPr>
            <a:normAutofit/>
          </a:bodyPr>
          <a:lstStyle/>
          <a:p>
            <a:pPr algn="ctr"/>
            <a:r>
              <a:rPr b="1" smtClean="0">
                <a:solidFill>
                  <a:srgbClr val="FF0000"/>
                </a:solidFill>
              </a:rPr>
              <a:t>INFECTION: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betes2.jpg"/>
          <p:cNvPicPr>
            <a:picLocks noGrp="1" noChangeAspect="1"/>
          </p:cNvPicPr>
          <p:nvPr>
            <p:ph idx="1"/>
          </p:nvPr>
        </p:nvPicPr>
        <p:blipFill>
          <a:blip r:embed="rId2"/>
          <a:stretch>
            <a:fillRect/>
          </a:stretch>
        </p:blipFill>
        <p:spPr>
          <a:xfrm>
            <a:off x="457200" y="1447800"/>
            <a:ext cx="8229600" cy="4952999"/>
          </a:xfr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457200" y="381000"/>
            <a:ext cx="8229600" cy="838200"/>
          </a:xfrm>
        </p:spPr>
        <p:style>
          <a:lnRef idx="2">
            <a:schemeClr val="dk1"/>
          </a:lnRef>
          <a:fillRef idx="1">
            <a:schemeClr val="lt1"/>
          </a:fillRef>
          <a:effectRef idx="0">
            <a:schemeClr val="dk1"/>
          </a:effectRef>
          <a:fontRef idx="minor">
            <a:schemeClr val="dk1"/>
          </a:fontRef>
        </p:style>
        <p:txBody>
          <a:bodyPr/>
          <a:lstStyle/>
          <a:p>
            <a:pPr algn="ctr"/>
            <a:r>
              <a:rPr lang="en-US" b="1" dirty="0" smtClean="0"/>
              <a:t>GLUCOSE METABOLISM</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idx="1"/>
          </p:nvPr>
        </p:nvSpPr>
        <p:spPr/>
        <p:txBody>
          <a:bodyPr/>
          <a:lstStyle/>
          <a:p>
            <a:pPr>
              <a:spcAft>
                <a:spcPct val="30000"/>
              </a:spcAft>
              <a:buFontTx/>
              <a:buNone/>
            </a:pPr>
            <a:r>
              <a:rPr lang="en-US" sz="2000" b="1" dirty="0"/>
              <a:t>The long term effects of diabetes can be divided into</a:t>
            </a:r>
          </a:p>
          <a:p>
            <a:pPr lvl="1">
              <a:spcAft>
                <a:spcPct val="30000"/>
              </a:spcAft>
            </a:pPr>
            <a:r>
              <a:rPr lang="en-US" sz="2000" b="1" dirty="0" err="1" smtClean="0">
                <a:solidFill>
                  <a:srgbClr val="FFFF00"/>
                </a:solidFill>
              </a:rPr>
              <a:t>Macrovascular</a:t>
            </a:r>
            <a:r>
              <a:rPr lang="en-US" sz="2000" b="1" dirty="0" smtClean="0">
                <a:solidFill>
                  <a:srgbClr val="FFFF00"/>
                </a:solidFill>
              </a:rPr>
              <a:t> complications.</a:t>
            </a:r>
            <a:endParaRPr lang="en-US" sz="2000" b="1" dirty="0">
              <a:solidFill>
                <a:srgbClr val="FFFF00"/>
              </a:solidFill>
            </a:endParaRPr>
          </a:p>
          <a:p>
            <a:pPr lvl="1">
              <a:spcAft>
                <a:spcPct val="30000"/>
              </a:spcAft>
            </a:pPr>
            <a:r>
              <a:rPr lang="en-US" sz="2000" b="1" dirty="0" err="1" smtClean="0">
                <a:solidFill>
                  <a:srgbClr val="FFFF00"/>
                </a:solidFill>
              </a:rPr>
              <a:t>Microvascular</a:t>
            </a:r>
            <a:r>
              <a:rPr lang="en-US" sz="2000" b="1" dirty="0" smtClean="0">
                <a:solidFill>
                  <a:srgbClr val="FFFF00"/>
                </a:solidFill>
              </a:rPr>
              <a:t> </a:t>
            </a:r>
            <a:r>
              <a:rPr lang="en-US" sz="2000" b="1" dirty="0">
                <a:solidFill>
                  <a:srgbClr val="FFFF00"/>
                </a:solidFill>
              </a:rPr>
              <a:t>complications. </a:t>
            </a:r>
          </a:p>
          <a:p>
            <a:pPr algn="just">
              <a:spcAft>
                <a:spcPct val="30000"/>
              </a:spcAft>
            </a:pPr>
            <a:r>
              <a:rPr lang="en-US" sz="2000" b="1" dirty="0" err="1"/>
              <a:t>Macrovascular</a:t>
            </a:r>
            <a:r>
              <a:rPr lang="en-US" sz="2000" b="1" dirty="0"/>
              <a:t> complications affect the larger blood vessels, such as those supplying blood to the heart, brain and legs. The most common </a:t>
            </a:r>
            <a:r>
              <a:rPr lang="en-US" sz="2000" b="1" dirty="0" err="1"/>
              <a:t>macrovascular</a:t>
            </a:r>
            <a:r>
              <a:rPr lang="en-US" sz="2000" b="1" dirty="0"/>
              <a:t> fatal complication is coronary artery disease. Strokes are also a common cause of disability and death in people with diabetes.</a:t>
            </a:r>
          </a:p>
          <a:p>
            <a:pPr algn="just">
              <a:spcAft>
                <a:spcPct val="30000"/>
              </a:spcAft>
            </a:pPr>
            <a:r>
              <a:rPr lang="en-US" sz="2000" b="1" dirty="0" err="1"/>
              <a:t>Microvascular</a:t>
            </a:r>
            <a:r>
              <a:rPr lang="en-US" sz="2000" b="1" dirty="0"/>
              <a:t> complications affect the small blood vessels, such as those supplying blood to the eyes and kidneys. The </a:t>
            </a:r>
            <a:r>
              <a:rPr lang="en-US" sz="2000" b="1" dirty="0" err="1"/>
              <a:t>microvascular</a:t>
            </a:r>
            <a:r>
              <a:rPr lang="en-US" sz="2000" b="1" dirty="0"/>
              <a:t> complications of diabetes are retinopathy, nephropathy and neuropathy. </a:t>
            </a:r>
          </a:p>
        </p:txBody>
      </p:sp>
      <p:sp>
        <p:nvSpPr>
          <p:cNvPr id="7" name="Footer Placeholder 3"/>
          <p:cNvSpPr>
            <a:spLocks noGrp="1"/>
          </p:cNvSpPr>
          <p:nvPr>
            <p:ph type="ftr" sz="quarter" idx="16"/>
          </p:nvPr>
        </p:nvSpPr>
        <p:spPr/>
        <p:txBody>
          <a:bodyPr/>
          <a:lstStyle/>
          <a:p>
            <a:r>
              <a:rPr lang="en-US" b="1"/>
              <a:t>Type 2 diabetes</a:t>
            </a:r>
            <a:r>
              <a:rPr lang="en-US"/>
              <a:t>, </a:t>
            </a:r>
          </a:p>
          <a:p>
            <a:pPr>
              <a:lnSpc>
                <a:spcPct val="120000"/>
              </a:lnSpc>
            </a:pPr>
            <a:r>
              <a:rPr lang="en-US" sz="1000"/>
              <a:t>the </a:t>
            </a:r>
            <a:r>
              <a:rPr lang="en-US" sz="1000" b="1"/>
              <a:t>metabolic syndrome</a:t>
            </a:r>
            <a:r>
              <a:rPr lang="en-US" sz="1000"/>
              <a:t> and </a:t>
            </a:r>
            <a:r>
              <a:rPr lang="en-US" sz="1000" b="1"/>
              <a:t>cardiovascular disease</a:t>
            </a:r>
            <a:r>
              <a:rPr lang="en-US" sz="1000"/>
              <a:t> in Europe</a:t>
            </a:r>
            <a:endParaRPr lang="en-GB" sz="1000"/>
          </a:p>
        </p:txBody>
      </p:sp>
      <p:sp>
        <p:nvSpPr>
          <p:cNvPr id="912395" name="Rectangle 11"/>
          <p:cNvSpPr>
            <a:spLocks noGrp="1" noChangeArrowheads="1"/>
          </p:cNvSpPr>
          <p:nvPr>
            <p:ph type="title"/>
          </p:nvPr>
        </p:nvSpPr>
        <p:spPr>
          <a:xfrm>
            <a:off x="457200" y="838200"/>
            <a:ext cx="8229600" cy="685800"/>
          </a:xfrm>
          <a:noFill/>
          <a:ln/>
        </p:spPr>
        <p:txBody>
          <a:bodyPr>
            <a:normAutofit fontScale="90000"/>
          </a:bodyPr>
          <a:lstStyle/>
          <a:p>
            <a:r>
              <a:rPr lang="en-US" b="1" dirty="0" smtClean="0">
                <a:solidFill>
                  <a:srgbClr val="FFFF00"/>
                </a:solidFill>
              </a:rPr>
              <a:t>The Long Term Effects Of Diabetes </a:t>
            </a:r>
            <a:endParaRPr lang="en-US" b="1" dirty="0">
              <a:solidFill>
                <a:srgbClr val="FFFF00"/>
              </a:solidFill>
            </a:endParaRPr>
          </a:p>
        </p:txBody>
      </p:sp>
      <p:sp>
        <p:nvSpPr>
          <p:cNvPr id="912388" name="Rectangle 4"/>
          <p:cNvSpPr>
            <a:spLocks noChangeArrowheads="1"/>
          </p:cNvSpPr>
          <p:nvPr/>
        </p:nvSpPr>
        <p:spPr bwMode="auto">
          <a:xfrm>
            <a:off x="6364288" y="6376988"/>
            <a:ext cx="184150" cy="214312"/>
          </a:xfrm>
          <a:prstGeom prst="rect">
            <a:avLst/>
          </a:prstGeom>
          <a:noFill/>
          <a:ln w="9525" algn="ctr">
            <a:noFill/>
            <a:miter lim="800000"/>
            <a:headEnd/>
            <a:tailEnd/>
          </a:ln>
          <a:effectLst/>
        </p:spPr>
        <p:txBody>
          <a:bodyPr wrap="none">
            <a:spAutoFit/>
          </a:bodyPr>
          <a:lstStyle/>
          <a:p>
            <a:pPr algn="l"/>
            <a:endParaRPr lang="fr-FR" sz="800" i="1">
              <a:solidFill>
                <a:srgbClr val="FFFFFF"/>
              </a:solidFill>
            </a:endParaRPr>
          </a:p>
        </p:txBody>
      </p:sp>
      <p:sp>
        <p:nvSpPr>
          <p:cNvPr id="912389" name="Rectangle 5"/>
          <p:cNvSpPr>
            <a:spLocks noChangeArrowheads="1"/>
          </p:cNvSpPr>
          <p:nvPr/>
        </p:nvSpPr>
        <p:spPr bwMode="auto">
          <a:xfrm>
            <a:off x="468313" y="838200"/>
            <a:ext cx="8229600" cy="565150"/>
          </a:xfrm>
          <a:prstGeom prst="rect">
            <a:avLst/>
          </a:prstGeom>
          <a:noFill/>
          <a:ln w="9525">
            <a:noFill/>
            <a:miter lim="800000"/>
            <a:headEnd/>
            <a:tailEnd/>
          </a:ln>
          <a:effectLst>
            <a:outerShdw dist="35921" dir="2700000" algn="ctr" rotWithShape="0">
              <a:srgbClr val="000000"/>
            </a:outerShdw>
          </a:effectLst>
        </p:spPr>
        <p:txBody>
          <a:bodyPr anchor="ctr"/>
          <a:lstStyle/>
          <a:p>
            <a:pPr algn="l" eaLnBrk="1" hangingPunct="1"/>
            <a:endParaRPr lang="fr-FR" sz="2800" b="1">
              <a:solidFill>
                <a:schemeClr val="tx1"/>
              </a:solidFill>
            </a:endParaRPr>
          </a:p>
        </p:txBody>
      </p:sp>
      <p:pic>
        <p:nvPicPr>
          <p:cNvPr id="912393" name="Picture 9" descr="ppt_bannerabove02"/>
          <p:cNvPicPr>
            <a:picLocks noChangeAspect="1" noChangeArrowheads="1"/>
          </p:cNvPicPr>
          <p:nvPr/>
        </p:nvPicPr>
        <p:blipFill>
          <a:blip r:embed="rId3"/>
          <a:srcRect/>
          <a:stretch>
            <a:fillRect/>
          </a:stretch>
        </p:blipFill>
        <p:spPr bwMode="auto">
          <a:xfrm>
            <a:off x="-3708400" y="-206375"/>
            <a:ext cx="22059900" cy="1114425"/>
          </a:xfrm>
          <a:prstGeom prst="rect">
            <a:avLst/>
          </a:prstGeo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124200"/>
          </a:xfrm>
        </p:spPr>
        <p:txBody>
          <a:bodyPr>
            <a:normAutofit/>
          </a:bodyPr>
          <a:lstStyle/>
          <a:p>
            <a:pPr algn="just">
              <a:buNone/>
            </a:pPr>
            <a:r>
              <a:rPr lang="en-US" sz="3200" dirty="0" smtClean="0"/>
              <a:t>Despite all the treatments now available, the outcome for patients with diabetes remains disappointing. Long-term complications of diabetes still cause significant morbidity and mortality</a:t>
            </a:r>
            <a:r>
              <a:rPr lang="en-US" sz="2800" dirty="0" smtClean="0"/>
              <a:t>.</a:t>
            </a:r>
            <a:endParaRPr lang="en-US" sz="2800" dirty="0"/>
          </a:p>
        </p:txBody>
      </p:sp>
      <p:sp>
        <p:nvSpPr>
          <p:cNvPr id="2" name="Title 1"/>
          <p:cNvSpPr>
            <a:spLocks noGrp="1"/>
          </p:cNvSpPr>
          <p:nvPr>
            <p:ph type="title"/>
          </p:nvPr>
        </p:nvSpPr>
        <p:spPr>
          <a:xfrm>
            <a:off x="457200" y="533400"/>
            <a:ext cx="8229600" cy="838200"/>
          </a:xfrm>
        </p:spPr>
        <p:style>
          <a:lnRef idx="2">
            <a:schemeClr val="dk1"/>
          </a:lnRef>
          <a:fillRef idx="1">
            <a:schemeClr val="lt1"/>
          </a:fillRef>
          <a:effectRef idx="0">
            <a:schemeClr val="dk1"/>
          </a:effectRef>
          <a:fontRef idx="minor">
            <a:schemeClr val="dk1"/>
          </a:fontRef>
        </p:style>
        <p:txBody>
          <a:bodyPr>
            <a:normAutofit/>
          </a:bodyPr>
          <a:lstStyle/>
          <a:p>
            <a:r>
              <a:rPr lang="en-US" b="1" dirty="0" smtClean="0"/>
              <a:t>COMPLICATIONS OF DIABETES</a:t>
            </a:r>
            <a:endParaRPr lang="en-US"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800" dirty="0" smtClean="0"/>
              <a:t>Numerous clinical studies have implicated endothelial dysfunction as the principal course of </a:t>
            </a:r>
            <a:r>
              <a:rPr lang="en-US" sz="2800" dirty="0" err="1" smtClean="0"/>
              <a:t>macrovascular</a:t>
            </a:r>
            <a:r>
              <a:rPr lang="en-US" sz="2800" dirty="0" smtClean="0"/>
              <a:t> and </a:t>
            </a:r>
            <a:r>
              <a:rPr lang="en-US" sz="2800" dirty="0" err="1" smtClean="0"/>
              <a:t>microvascular</a:t>
            </a:r>
            <a:r>
              <a:rPr lang="en-US" sz="2800" dirty="0" smtClean="0"/>
              <a:t> complications seen in both type 1 and type 2 diabetes. Endothelial cells regulate vascular tone by releasing endothelium-derived relaxing factors (EDRF), which include nitric oxide, </a:t>
            </a:r>
            <a:r>
              <a:rPr lang="en-US" sz="2800" dirty="0" err="1" smtClean="0"/>
              <a:t>prostacyclin</a:t>
            </a:r>
            <a:r>
              <a:rPr lang="en-US" sz="2800" dirty="0" smtClean="0"/>
              <a:t> and endothelium derived hyperpolarizing factor.</a:t>
            </a:r>
            <a:endParaRPr lang="en-US" sz="2800" dirty="0"/>
          </a:p>
        </p:txBody>
      </p:sp>
      <p:sp>
        <p:nvSpPr>
          <p:cNvPr id="2" name="Title 1"/>
          <p:cNvSpPr>
            <a:spLocks noGrp="1"/>
          </p:cNvSpPr>
          <p:nvPr>
            <p:ph type="title"/>
          </p:nvPr>
        </p:nvSpPr>
        <p:spPr>
          <a:xfrm>
            <a:off x="457200" y="533400"/>
            <a:ext cx="8229600" cy="838200"/>
          </a:xfrm>
        </p:spPr>
        <p:style>
          <a:lnRef idx="3">
            <a:schemeClr val="lt1"/>
          </a:lnRef>
          <a:fillRef idx="1">
            <a:schemeClr val="dk1"/>
          </a:fillRef>
          <a:effectRef idx="1">
            <a:schemeClr val="dk1"/>
          </a:effectRef>
          <a:fontRef idx="minor">
            <a:schemeClr val="lt1"/>
          </a:fontRef>
        </p:style>
        <p:txBody>
          <a:bodyPr/>
          <a:lstStyle/>
          <a:p>
            <a:pPr algn="ctr"/>
            <a:r>
              <a:rPr lang="en-US" b="1" dirty="0" smtClean="0">
                <a:solidFill>
                  <a:srgbClr val="FFFF00"/>
                </a:solidFill>
              </a:rPr>
              <a:t>PATHOGENESIS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533400"/>
          <a:ext cx="8229600" cy="6004561"/>
        </p:xfrm>
        <a:graphic>
          <a:graphicData uri="http://schemas.openxmlformats.org/drawingml/2006/table">
            <a:tbl>
              <a:tblPr firstRow="1" bandRow="1">
                <a:tableStyleId>{073A0DAA-6AF3-43AB-8588-CEC1D06C72B9}</a:tableStyleId>
              </a:tblPr>
              <a:tblGrid>
                <a:gridCol w="8229600"/>
              </a:tblGrid>
              <a:tr h="683921">
                <a:tc>
                  <a:txBody>
                    <a:bodyPr/>
                    <a:lstStyle/>
                    <a:p>
                      <a:pPr algn="ctr"/>
                      <a:r>
                        <a:rPr lang="en-US" sz="3600" dirty="0" smtClean="0"/>
                        <a:t>COMPLICATIONS OF DIABETES</a:t>
                      </a:r>
                      <a:endParaRPr lang="en-US" sz="3600" dirty="0"/>
                    </a:p>
                  </a:txBody>
                  <a:tcPr/>
                </a:tc>
              </a:tr>
              <a:tr h="488515">
                <a:tc>
                  <a:txBody>
                    <a:bodyPr/>
                    <a:lstStyle/>
                    <a:p>
                      <a:r>
                        <a:rPr lang="en-US" sz="2400" b="1" u="sng" strike="noStrike" dirty="0" smtClean="0"/>
                        <a:t>MICROVASCULAR/NEUROPATHIC:</a:t>
                      </a:r>
                      <a:endParaRPr lang="en-US" sz="2400" b="1" u="sng" strike="noStrike" dirty="0"/>
                    </a:p>
                  </a:txBody>
                  <a:tcPr/>
                </a:tc>
              </a:tr>
              <a:tr h="488515">
                <a:tc>
                  <a:txBody>
                    <a:bodyPr/>
                    <a:lstStyle/>
                    <a:p>
                      <a:r>
                        <a:rPr lang="en-US" sz="2400" u="none" dirty="0" smtClean="0"/>
                        <a:t>Retinopathy,</a:t>
                      </a:r>
                      <a:r>
                        <a:rPr lang="en-US" sz="2400" u="none" baseline="0" dirty="0" smtClean="0"/>
                        <a:t> cataract</a:t>
                      </a:r>
                      <a:endParaRPr lang="en-US" sz="2400" b="1" u="none" dirty="0"/>
                    </a:p>
                  </a:txBody>
                  <a:tcPr/>
                </a:tc>
              </a:tr>
              <a:tr h="423380">
                <a:tc>
                  <a:txBody>
                    <a:bodyPr/>
                    <a:lstStyle/>
                    <a:p>
                      <a:pPr>
                        <a:buFont typeface="Wingdings" pitchFamily="2" charset="2"/>
                        <a:buChar char="Ø"/>
                      </a:pPr>
                      <a:r>
                        <a:rPr lang="en-US" dirty="0" smtClean="0"/>
                        <a:t> </a:t>
                      </a:r>
                      <a:r>
                        <a:rPr lang="en-US" sz="2000" dirty="0" smtClean="0"/>
                        <a:t>Impaired</a:t>
                      </a:r>
                      <a:r>
                        <a:rPr lang="en-US" sz="2000" baseline="0" dirty="0" smtClean="0"/>
                        <a:t> vision</a:t>
                      </a:r>
                      <a:endParaRPr lang="en-US" dirty="0"/>
                    </a:p>
                  </a:txBody>
                  <a:tcPr/>
                </a:tc>
              </a:tr>
              <a:tr h="488515">
                <a:tc>
                  <a:txBody>
                    <a:bodyPr/>
                    <a:lstStyle/>
                    <a:p>
                      <a:r>
                        <a:rPr lang="en-US" sz="2400" b="1" dirty="0" smtClean="0"/>
                        <a:t>Nephropathy</a:t>
                      </a:r>
                      <a:endParaRPr lang="en-US" b="1" dirty="0"/>
                    </a:p>
                  </a:txBody>
                  <a:tcPr/>
                </a:tc>
              </a:tr>
              <a:tr h="423380">
                <a:tc>
                  <a:txBody>
                    <a:bodyPr/>
                    <a:lstStyle/>
                    <a:p>
                      <a:pPr>
                        <a:buFont typeface="Wingdings" pitchFamily="2" charset="2"/>
                        <a:buChar char="Ø"/>
                      </a:pPr>
                      <a:r>
                        <a:rPr lang="en-US" sz="2000" dirty="0" smtClean="0"/>
                        <a:t> Renal failure</a:t>
                      </a:r>
                      <a:endParaRPr lang="en-US" dirty="0"/>
                    </a:p>
                  </a:txBody>
                  <a:tcPr/>
                </a:tc>
              </a:tr>
              <a:tr h="488515">
                <a:tc>
                  <a:txBody>
                    <a:bodyPr/>
                    <a:lstStyle/>
                    <a:p>
                      <a:r>
                        <a:rPr lang="en-US" sz="2400" b="1" dirty="0" smtClean="0"/>
                        <a:t>Peripheral</a:t>
                      </a:r>
                      <a:r>
                        <a:rPr lang="en-US" sz="2400" b="1" baseline="0" dirty="0" smtClean="0"/>
                        <a:t> neuropathy</a:t>
                      </a:r>
                      <a:endParaRPr lang="en-US" b="1" dirty="0"/>
                    </a:p>
                  </a:txBody>
                  <a:tcPr/>
                </a:tc>
              </a:tr>
              <a:tr h="423380">
                <a:tc>
                  <a:txBody>
                    <a:bodyPr/>
                    <a:lstStyle/>
                    <a:p>
                      <a:pPr>
                        <a:buFont typeface="Wingdings" pitchFamily="2" charset="2"/>
                        <a:buChar char="Ø"/>
                      </a:pPr>
                      <a:r>
                        <a:rPr lang="en-US" sz="2000" dirty="0" smtClean="0"/>
                        <a:t> Sensory loss</a:t>
                      </a:r>
                      <a:endParaRPr lang="en-US" sz="2000" dirty="0"/>
                    </a:p>
                  </a:txBody>
                  <a:tcPr/>
                </a:tc>
              </a:tr>
              <a:tr h="423380">
                <a:tc>
                  <a:txBody>
                    <a:bodyPr/>
                    <a:lstStyle/>
                    <a:p>
                      <a:pPr>
                        <a:buFont typeface="Wingdings" pitchFamily="2" charset="2"/>
                        <a:buChar char="Ø"/>
                      </a:pPr>
                      <a:r>
                        <a:rPr lang="en-US" sz="2000" dirty="0" smtClean="0"/>
                        <a:t> Pain</a:t>
                      </a:r>
                      <a:endParaRPr lang="en-US" sz="2000" dirty="0"/>
                    </a:p>
                  </a:txBody>
                  <a:tcPr/>
                </a:tc>
              </a:tr>
              <a:tr h="423380">
                <a:tc>
                  <a:txBody>
                    <a:bodyPr/>
                    <a:lstStyle/>
                    <a:p>
                      <a:pPr>
                        <a:buFont typeface="Wingdings" pitchFamily="2" charset="2"/>
                        <a:buChar char="Ø"/>
                      </a:pPr>
                      <a:r>
                        <a:rPr lang="en-US" sz="2000" dirty="0" smtClean="0"/>
                        <a:t> Motor weakness</a:t>
                      </a:r>
                      <a:endParaRPr lang="en-US" sz="2000" dirty="0"/>
                    </a:p>
                  </a:txBody>
                  <a:tcPr/>
                </a:tc>
              </a:tr>
              <a:tr h="396240">
                <a:tc>
                  <a:txBody>
                    <a:bodyPr/>
                    <a:lstStyle/>
                    <a:p>
                      <a:r>
                        <a:rPr lang="en-US" sz="2400" b="1" dirty="0" smtClean="0"/>
                        <a:t>Automatic neuropathy</a:t>
                      </a:r>
                      <a:endParaRPr lang="en-US" b="1" dirty="0"/>
                    </a:p>
                  </a:txBody>
                  <a:tcPr/>
                </a:tc>
              </a:tr>
              <a:tr h="396240">
                <a:tc>
                  <a:txBody>
                    <a:bodyPr/>
                    <a:lstStyle/>
                    <a:p>
                      <a:pPr>
                        <a:buFont typeface="Wingdings" pitchFamily="2" charset="2"/>
                        <a:buChar char="Ø"/>
                      </a:pPr>
                      <a:r>
                        <a:rPr lang="en-US" sz="2000" dirty="0" smtClean="0"/>
                        <a:t> Gastrointestinal problems (gastro paresis; altered bowel habit)</a:t>
                      </a:r>
                      <a:endParaRPr lang="en-US" sz="2000" dirty="0"/>
                    </a:p>
                  </a:txBody>
                  <a:tcPr/>
                </a:tc>
              </a:tr>
              <a:tr h="396240">
                <a:tc>
                  <a:txBody>
                    <a:bodyPr/>
                    <a:lstStyle/>
                    <a:p>
                      <a:pPr>
                        <a:buFont typeface="Wingdings" pitchFamily="2" charset="2"/>
                        <a:buChar char="Ø"/>
                      </a:pPr>
                      <a:r>
                        <a:rPr lang="en-US" sz="2000" dirty="0" smtClean="0"/>
                        <a:t> Postural hypertension</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381003"/>
          <a:ext cx="8534400" cy="6095998"/>
        </p:xfrm>
        <a:graphic>
          <a:graphicData uri="http://schemas.openxmlformats.org/drawingml/2006/table">
            <a:tbl>
              <a:tblPr firstRow="1" bandRow="1">
                <a:tableStyleId>{073A0DAA-6AF3-43AB-8588-CEC1D06C72B9}</a:tableStyleId>
              </a:tblPr>
              <a:tblGrid>
                <a:gridCol w="8534400"/>
              </a:tblGrid>
              <a:tr h="680258">
                <a:tc>
                  <a:txBody>
                    <a:bodyPr/>
                    <a:lstStyle/>
                    <a:p>
                      <a:r>
                        <a:rPr lang="en-US" sz="2800" dirty="0" smtClean="0"/>
                        <a:t>Foot disease</a:t>
                      </a:r>
                      <a:endParaRPr lang="en-US" b="1" dirty="0">
                        <a:solidFill>
                          <a:schemeClr val="tx1"/>
                        </a:solidFill>
                      </a:endParaRPr>
                    </a:p>
                  </a:txBody>
                  <a:tcPr/>
                </a:tc>
              </a:tr>
              <a:tr h="486851">
                <a:tc>
                  <a:txBody>
                    <a:bodyPr/>
                    <a:lstStyle/>
                    <a:p>
                      <a:pPr>
                        <a:buFont typeface="Wingdings" pitchFamily="2" charset="2"/>
                        <a:buChar char="Ø"/>
                      </a:pPr>
                      <a:r>
                        <a:rPr lang="en-US" sz="2000" dirty="0" smtClean="0"/>
                        <a:t> Ulceration </a:t>
                      </a:r>
                      <a:endParaRPr lang="en-US" sz="2000" dirty="0"/>
                    </a:p>
                  </a:txBody>
                  <a:tcPr/>
                </a:tc>
              </a:tr>
              <a:tr h="486851">
                <a:tc>
                  <a:txBody>
                    <a:bodyPr/>
                    <a:lstStyle/>
                    <a:p>
                      <a:pPr>
                        <a:buFont typeface="Wingdings" pitchFamily="2" charset="2"/>
                        <a:buChar char="Ø"/>
                      </a:pPr>
                      <a:r>
                        <a:rPr lang="en-US" sz="2000" dirty="0" smtClean="0"/>
                        <a:t> </a:t>
                      </a:r>
                      <a:r>
                        <a:rPr lang="en-US" sz="2000" dirty="0" err="1" smtClean="0"/>
                        <a:t>Arthropathy</a:t>
                      </a:r>
                      <a:endParaRPr lang="en-US" sz="2000" dirty="0"/>
                    </a:p>
                  </a:txBody>
                  <a:tcPr/>
                </a:tc>
              </a:tr>
              <a:tr h="547230">
                <a:tc>
                  <a:txBody>
                    <a:bodyPr/>
                    <a:lstStyle/>
                    <a:p>
                      <a:r>
                        <a:rPr lang="en-US" sz="2800" b="1" u="sng" dirty="0" smtClean="0"/>
                        <a:t>MACROVASCULAR:</a:t>
                      </a:r>
                      <a:endParaRPr lang="en-US" b="1" u="sng" dirty="0"/>
                    </a:p>
                  </a:txBody>
                  <a:tcPr/>
                </a:tc>
              </a:tr>
              <a:tr h="486851">
                <a:tc>
                  <a:txBody>
                    <a:bodyPr/>
                    <a:lstStyle/>
                    <a:p>
                      <a:r>
                        <a:rPr lang="en-US" sz="2400" b="1" dirty="0" smtClean="0"/>
                        <a:t>Coronary circulation</a:t>
                      </a:r>
                      <a:endParaRPr lang="en-US" b="1" dirty="0"/>
                    </a:p>
                  </a:txBody>
                  <a:tcPr/>
                </a:tc>
              </a:tr>
              <a:tr h="486851">
                <a:tc>
                  <a:txBody>
                    <a:bodyPr/>
                    <a:lstStyle/>
                    <a:p>
                      <a:pPr>
                        <a:buFont typeface="Wingdings" pitchFamily="2" charset="2"/>
                        <a:buChar char="Ø"/>
                      </a:pPr>
                      <a:r>
                        <a:rPr lang="en-US" sz="2000" dirty="0" smtClean="0"/>
                        <a:t> Myocardial </a:t>
                      </a:r>
                      <a:r>
                        <a:rPr lang="en-US" sz="2000" dirty="0" err="1" smtClean="0"/>
                        <a:t>ischaemia</a:t>
                      </a:r>
                      <a:r>
                        <a:rPr lang="en-US" sz="2000" dirty="0" smtClean="0"/>
                        <a:t>/infarction</a:t>
                      </a:r>
                      <a:endParaRPr lang="en-US" dirty="0"/>
                    </a:p>
                  </a:txBody>
                  <a:tcPr/>
                </a:tc>
              </a:tr>
              <a:tr h="486851">
                <a:tc>
                  <a:txBody>
                    <a:bodyPr/>
                    <a:lstStyle/>
                    <a:p>
                      <a:pPr>
                        <a:buFont typeface="Wingdings" pitchFamily="2" charset="2"/>
                        <a:buNone/>
                      </a:pPr>
                      <a:r>
                        <a:rPr lang="en-US" sz="2400" b="1" dirty="0" smtClean="0"/>
                        <a:t>Cerebral circulation</a:t>
                      </a:r>
                      <a:endParaRPr lang="en-US" b="1" dirty="0"/>
                    </a:p>
                  </a:txBody>
                  <a:tcPr/>
                </a:tc>
              </a:tr>
              <a:tr h="486851">
                <a:tc>
                  <a:txBody>
                    <a:bodyPr/>
                    <a:lstStyle/>
                    <a:p>
                      <a:pPr>
                        <a:buFont typeface="Wingdings" pitchFamily="2" charset="2"/>
                        <a:buChar char="Ø"/>
                      </a:pPr>
                      <a:r>
                        <a:rPr lang="en-US" sz="2000" dirty="0" smtClean="0"/>
                        <a:t> Transient </a:t>
                      </a:r>
                      <a:r>
                        <a:rPr lang="en-US" sz="2000" dirty="0" err="1" smtClean="0"/>
                        <a:t>ischaemic</a:t>
                      </a:r>
                      <a:r>
                        <a:rPr lang="en-US" sz="2000" baseline="0" dirty="0" smtClean="0"/>
                        <a:t> attack</a:t>
                      </a:r>
                      <a:endParaRPr lang="en-US" dirty="0"/>
                    </a:p>
                  </a:txBody>
                  <a:tcPr/>
                </a:tc>
              </a:tr>
              <a:tr h="486851">
                <a:tc>
                  <a:txBody>
                    <a:bodyPr/>
                    <a:lstStyle/>
                    <a:p>
                      <a:pPr>
                        <a:buFont typeface="Wingdings" pitchFamily="2" charset="2"/>
                        <a:buChar char="Ø"/>
                      </a:pPr>
                      <a:r>
                        <a:rPr lang="en-US" dirty="0" smtClean="0"/>
                        <a:t> </a:t>
                      </a:r>
                      <a:r>
                        <a:rPr lang="en-US" sz="2000" dirty="0" smtClean="0"/>
                        <a:t>Stroke</a:t>
                      </a:r>
                      <a:endParaRPr lang="en-US" dirty="0"/>
                    </a:p>
                  </a:txBody>
                  <a:tcPr/>
                </a:tc>
              </a:tr>
              <a:tr h="486851">
                <a:tc>
                  <a:txBody>
                    <a:bodyPr/>
                    <a:lstStyle/>
                    <a:p>
                      <a:r>
                        <a:rPr lang="en-US" sz="2400" b="1" dirty="0" smtClean="0"/>
                        <a:t>Peripheral circulation</a:t>
                      </a:r>
                      <a:endParaRPr lang="en-US" b="1" dirty="0"/>
                    </a:p>
                  </a:txBody>
                  <a:tcPr/>
                </a:tc>
              </a:tr>
              <a:tr h="486851">
                <a:tc>
                  <a:txBody>
                    <a:bodyPr/>
                    <a:lstStyle/>
                    <a:p>
                      <a:pPr>
                        <a:buFont typeface="Wingdings" pitchFamily="2" charset="2"/>
                        <a:buChar char="Ø"/>
                      </a:pPr>
                      <a:r>
                        <a:rPr lang="en-US" sz="2000" dirty="0" smtClean="0"/>
                        <a:t> </a:t>
                      </a:r>
                      <a:r>
                        <a:rPr lang="en-US" sz="2000" dirty="0" err="1" smtClean="0"/>
                        <a:t>Claudication</a:t>
                      </a:r>
                      <a:endParaRPr lang="en-US" sz="2000" dirty="0"/>
                    </a:p>
                  </a:txBody>
                  <a:tcPr/>
                </a:tc>
              </a:tr>
              <a:tr h="486851">
                <a:tc>
                  <a:txBody>
                    <a:bodyPr/>
                    <a:lstStyle/>
                    <a:p>
                      <a:pPr>
                        <a:buFont typeface="Wingdings" pitchFamily="2" charset="2"/>
                        <a:buChar char="Ø"/>
                      </a:pPr>
                      <a:r>
                        <a:rPr lang="en-US" sz="2000" dirty="0" smtClean="0"/>
                        <a:t> </a:t>
                      </a:r>
                      <a:r>
                        <a:rPr lang="en-US" sz="2000" dirty="0" err="1" smtClean="0"/>
                        <a:t>Ischaemia</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09597"/>
          <a:ext cx="8229600" cy="4876805"/>
        </p:xfrm>
        <a:graphic>
          <a:graphicData uri="http://schemas.openxmlformats.org/drawingml/2006/table">
            <a:tbl>
              <a:tblPr firstRow="1" bandRow="1">
                <a:tableStyleId>{00A15C55-8517-42AA-B614-E9B94910E393}</a:tableStyleId>
              </a:tblPr>
              <a:tblGrid>
                <a:gridCol w="8229600"/>
              </a:tblGrid>
              <a:tr h="1111624">
                <a:tc>
                  <a:txBody>
                    <a:bodyPr/>
                    <a:lstStyle/>
                    <a:p>
                      <a:pPr algn="ctr"/>
                      <a:r>
                        <a:rPr lang="en-US" sz="2800" dirty="0" smtClean="0">
                          <a:solidFill>
                            <a:schemeClr val="bg2">
                              <a:lumMod val="50000"/>
                            </a:schemeClr>
                          </a:solidFill>
                        </a:rPr>
                        <a:t>RISK FACTORS FOR INCREASED MORBIDITY AND</a:t>
                      </a:r>
                      <a:r>
                        <a:rPr lang="en-US" sz="2800" baseline="0" dirty="0" smtClean="0">
                          <a:solidFill>
                            <a:schemeClr val="bg2">
                              <a:lumMod val="50000"/>
                            </a:schemeClr>
                          </a:solidFill>
                        </a:rPr>
                        <a:t> MORTALITY IN DIABETES</a:t>
                      </a:r>
                      <a:endParaRPr lang="en-US" sz="2800" b="1" dirty="0">
                        <a:solidFill>
                          <a:schemeClr val="bg2">
                            <a:lumMod val="50000"/>
                          </a:schemeClr>
                        </a:solidFill>
                      </a:endParaRPr>
                    </a:p>
                  </a:txBody>
                  <a:tcPr/>
                </a:tc>
              </a:tr>
              <a:tr h="537883">
                <a:tc>
                  <a:txBody>
                    <a:bodyPr/>
                    <a:lstStyle/>
                    <a:p>
                      <a:pPr>
                        <a:buFont typeface="Wingdings" pitchFamily="2" charset="2"/>
                        <a:buChar char="Ø"/>
                      </a:pPr>
                      <a:r>
                        <a:rPr lang="en-US" sz="2400" spc="0" dirty="0" smtClean="0"/>
                        <a:t> Duration of diabetes</a:t>
                      </a:r>
                      <a:endParaRPr lang="en-US" sz="2400" spc="0" dirty="0"/>
                    </a:p>
                  </a:txBody>
                  <a:tcPr/>
                </a:tc>
              </a:tr>
              <a:tr h="537883">
                <a:tc>
                  <a:txBody>
                    <a:bodyPr/>
                    <a:lstStyle/>
                    <a:p>
                      <a:pPr>
                        <a:buFont typeface="Wingdings" pitchFamily="2" charset="2"/>
                        <a:buChar char="Ø"/>
                      </a:pPr>
                      <a:r>
                        <a:rPr lang="en-US" sz="2400" spc="0" dirty="0" smtClean="0"/>
                        <a:t> Early age at</a:t>
                      </a:r>
                      <a:r>
                        <a:rPr lang="en-US" sz="2400" spc="0" baseline="0" dirty="0" smtClean="0"/>
                        <a:t> onset of disease</a:t>
                      </a:r>
                      <a:endParaRPr lang="en-US" sz="2400" spc="0" dirty="0"/>
                    </a:p>
                  </a:txBody>
                  <a:tcPr/>
                </a:tc>
              </a:tr>
              <a:tr h="537883">
                <a:tc>
                  <a:txBody>
                    <a:bodyPr/>
                    <a:lstStyle/>
                    <a:p>
                      <a:pPr>
                        <a:buFont typeface="Wingdings" pitchFamily="2" charset="2"/>
                        <a:buChar char="Ø"/>
                      </a:pPr>
                      <a:r>
                        <a:rPr lang="en-US" sz="2400" spc="0" dirty="0" smtClean="0"/>
                        <a:t> High glycated haemoglobin (Hba1c)</a:t>
                      </a:r>
                      <a:endParaRPr lang="en-US" sz="2400" spc="0" dirty="0"/>
                    </a:p>
                  </a:txBody>
                  <a:tcPr/>
                </a:tc>
              </a:tr>
              <a:tr h="537883">
                <a:tc>
                  <a:txBody>
                    <a:bodyPr/>
                    <a:lstStyle/>
                    <a:p>
                      <a:pPr>
                        <a:buFont typeface="Wingdings" pitchFamily="2" charset="2"/>
                        <a:buChar char="Ø"/>
                      </a:pPr>
                      <a:r>
                        <a:rPr lang="en-US" sz="2400" spc="0" dirty="0" smtClean="0"/>
                        <a:t> Raised blood pressure</a:t>
                      </a:r>
                      <a:endParaRPr lang="en-US" sz="2400" spc="0" dirty="0"/>
                    </a:p>
                  </a:txBody>
                  <a:tcPr/>
                </a:tc>
              </a:tr>
              <a:tr h="537883">
                <a:tc>
                  <a:txBody>
                    <a:bodyPr/>
                    <a:lstStyle/>
                    <a:p>
                      <a:pPr>
                        <a:buFont typeface="Wingdings" pitchFamily="2" charset="2"/>
                        <a:buChar char="Ø"/>
                      </a:pPr>
                      <a:r>
                        <a:rPr lang="en-US" sz="2400" spc="0" dirty="0" smtClean="0"/>
                        <a:t> Proteinuria; microalbuminuria</a:t>
                      </a:r>
                      <a:endParaRPr lang="en-US" sz="2400" spc="0" dirty="0"/>
                    </a:p>
                  </a:txBody>
                  <a:tcPr/>
                </a:tc>
              </a:tr>
              <a:tr h="537883">
                <a:tc>
                  <a:txBody>
                    <a:bodyPr/>
                    <a:lstStyle/>
                    <a:p>
                      <a:pPr>
                        <a:buFont typeface="Wingdings" pitchFamily="2" charset="2"/>
                        <a:buChar char="Ø"/>
                      </a:pPr>
                      <a:r>
                        <a:rPr lang="en-US" sz="2400" spc="0" dirty="0" smtClean="0"/>
                        <a:t> Dyslipidaemia</a:t>
                      </a:r>
                      <a:endParaRPr lang="en-US" sz="2400" spc="0" dirty="0"/>
                    </a:p>
                  </a:txBody>
                  <a:tcPr/>
                </a:tc>
              </a:tr>
              <a:tr h="537883">
                <a:tc>
                  <a:txBody>
                    <a:bodyPr/>
                    <a:lstStyle/>
                    <a:p>
                      <a:pPr>
                        <a:buFont typeface="Wingdings" pitchFamily="2" charset="2"/>
                        <a:buChar char="Ø"/>
                      </a:pPr>
                      <a:r>
                        <a:rPr lang="en-US" sz="2400" spc="0" dirty="0" smtClean="0"/>
                        <a:t> Obesity</a:t>
                      </a:r>
                      <a:endParaRPr lang="en-US" sz="2400" spc="0" dirty="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2" name="Footer Placeholder 3"/>
          <p:cNvSpPr>
            <a:spLocks noGrp="1"/>
          </p:cNvSpPr>
          <p:nvPr>
            <p:ph type="ftr" sz="quarter" idx="16"/>
          </p:nvPr>
        </p:nvSpPr>
        <p:spPr/>
        <p:txBody>
          <a:bodyPr/>
          <a:lstStyle/>
          <a:p>
            <a:r>
              <a:rPr lang="en-US" b="1"/>
              <a:t>Type 2 diabetes</a:t>
            </a:r>
            <a:r>
              <a:rPr lang="en-US"/>
              <a:t>, </a:t>
            </a:r>
          </a:p>
          <a:p>
            <a:pPr>
              <a:lnSpc>
                <a:spcPct val="120000"/>
              </a:lnSpc>
            </a:pPr>
            <a:r>
              <a:rPr lang="en-US" sz="1000"/>
              <a:t>the </a:t>
            </a:r>
            <a:r>
              <a:rPr lang="en-US" sz="1000" b="1"/>
              <a:t>metabolic syndrome</a:t>
            </a:r>
            <a:r>
              <a:rPr lang="en-US" sz="1000"/>
              <a:t> and </a:t>
            </a:r>
            <a:r>
              <a:rPr lang="en-US" sz="1000" b="1"/>
              <a:t>cardiovascular disease</a:t>
            </a:r>
            <a:r>
              <a:rPr lang="en-US" sz="1000"/>
              <a:t> in Europe</a:t>
            </a:r>
            <a:endParaRPr lang="en-GB" sz="1000"/>
          </a:p>
        </p:txBody>
      </p:sp>
      <p:sp>
        <p:nvSpPr>
          <p:cNvPr id="914466" name="Rectangle 34"/>
          <p:cNvSpPr>
            <a:spLocks noGrp="1" noChangeArrowheads="1"/>
          </p:cNvSpPr>
          <p:nvPr>
            <p:ph type="title"/>
          </p:nvPr>
        </p:nvSpPr>
        <p:spPr>
          <a:xfrm>
            <a:off x="457200" y="304800"/>
            <a:ext cx="8229600" cy="685800"/>
          </a:xfrm>
          <a:ln/>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nl-BE" sz="3600" b="1" dirty="0" smtClean="0">
                <a:solidFill>
                  <a:schemeClr val="tx1">
                    <a:lumMod val="95000"/>
                    <a:lumOff val="5000"/>
                  </a:schemeClr>
                </a:solidFill>
              </a:rPr>
              <a:t>THE MAJOR DIABETIC COMPLICATIONS</a:t>
            </a:r>
            <a:endParaRPr lang="en-US" sz="3600" b="1" dirty="0">
              <a:solidFill>
                <a:schemeClr val="tx1">
                  <a:lumMod val="95000"/>
                  <a:lumOff val="5000"/>
                </a:schemeClr>
              </a:solidFill>
            </a:endParaRPr>
          </a:p>
        </p:txBody>
      </p:sp>
      <p:sp>
        <p:nvSpPr>
          <p:cNvPr id="914434" name="Rectangle 2"/>
          <p:cNvSpPr>
            <a:spLocks noChangeArrowheads="1"/>
          </p:cNvSpPr>
          <p:nvPr/>
        </p:nvSpPr>
        <p:spPr bwMode="auto">
          <a:xfrm>
            <a:off x="1485900" y="6094413"/>
            <a:ext cx="7439025" cy="214312"/>
          </a:xfrm>
          <a:prstGeom prst="rect">
            <a:avLst/>
          </a:prstGeom>
          <a:noFill/>
          <a:ln w="9525" algn="ctr">
            <a:noFill/>
            <a:miter lim="800000"/>
            <a:headEnd/>
            <a:tailEnd/>
          </a:ln>
          <a:effectLst/>
        </p:spPr>
        <p:txBody>
          <a:bodyPr>
            <a:spAutoFit/>
          </a:bodyPr>
          <a:lstStyle/>
          <a:p>
            <a:pPr algn="r"/>
            <a:endParaRPr lang="fr-FR" sz="800" i="1">
              <a:solidFill>
                <a:srgbClr val="FFFFFF"/>
              </a:solidFill>
            </a:endParaRPr>
          </a:p>
        </p:txBody>
      </p:sp>
      <p:pic>
        <p:nvPicPr>
          <p:cNvPr id="914435" name="Picture 3"/>
          <p:cNvPicPr>
            <a:picLocks noChangeAspect="1" noChangeArrowheads="1"/>
          </p:cNvPicPr>
          <p:nvPr/>
        </p:nvPicPr>
        <p:blipFill>
          <a:blip r:embed="rId3"/>
          <a:srcRect t="4558" b="3264"/>
          <a:stretch>
            <a:fillRect/>
          </a:stretch>
        </p:blipFill>
        <p:spPr bwMode="auto">
          <a:xfrm>
            <a:off x="609600" y="1219200"/>
            <a:ext cx="7924800" cy="5334000"/>
          </a:xfrm>
          <a:prstGeom prst="rect">
            <a:avLst/>
          </a:prstGeom>
        </p:spPr>
        <p:style>
          <a:lnRef idx="2">
            <a:schemeClr val="dk1"/>
          </a:lnRef>
          <a:fillRef idx="1">
            <a:schemeClr val="lt1"/>
          </a:fillRef>
          <a:effectRef idx="0">
            <a:schemeClr val="dk1"/>
          </a:effectRef>
          <a:fontRef idx="minor">
            <a:schemeClr val="dk1"/>
          </a:fontRef>
        </p:style>
      </p:pic>
      <p:sp>
        <p:nvSpPr>
          <p:cNvPr id="914436" name="Text Box 4"/>
          <p:cNvSpPr txBox="1">
            <a:spLocks noChangeArrowheads="1"/>
          </p:cNvSpPr>
          <p:nvPr/>
        </p:nvSpPr>
        <p:spPr bwMode="auto">
          <a:xfrm>
            <a:off x="5848350" y="1268413"/>
            <a:ext cx="1860550" cy="822325"/>
          </a:xfrm>
          <a:prstGeom prst="rect">
            <a:avLst/>
          </a:prstGeom>
          <a:noFill/>
          <a:ln w="9525">
            <a:noFill/>
            <a:miter lim="800000"/>
            <a:headEnd/>
            <a:tailEnd/>
          </a:ln>
          <a:effectLst/>
        </p:spPr>
        <p:txBody>
          <a:bodyPr>
            <a:spAutoFit/>
          </a:bodyPr>
          <a:lstStyle/>
          <a:p>
            <a:pPr algn="r"/>
            <a:r>
              <a:rPr lang="en-US" sz="1200" b="1"/>
              <a:t>Visual impairment</a:t>
            </a:r>
            <a:r>
              <a:rPr lang="en-US" sz="1200"/>
              <a:t>:</a:t>
            </a:r>
          </a:p>
          <a:p>
            <a:pPr algn="r"/>
            <a:r>
              <a:rPr lang="en-US" sz="1200"/>
              <a:t>diabetic retinopathy,</a:t>
            </a:r>
          </a:p>
          <a:p>
            <a:pPr algn="r"/>
            <a:r>
              <a:rPr lang="en-US" sz="1200"/>
              <a:t>cataract and glaucoma</a:t>
            </a:r>
          </a:p>
        </p:txBody>
      </p:sp>
      <p:sp>
        <p:nvSpPr>
          <p:cNvPr id="914437" name="Line 5"/>
          <p:cNvSpPr>
            <a:spLocks noChangeShapeType="1"/>
          </p:cNvSpPr>
          <p:nvPr/>
        </p:nvSpPr>
        <p:spPr bwMode="auto">
          <a:xfrm>
            <a:off x="4859338" y="1412875"/>
            <a:ext cx="1008062" cy="0"/>
          </a:xfrm>
          <a:prstGeom prst="line">
            <a:avLst/>
          </a:prstGeom>
          <a:noFill/>
          <a:ln w="9525">
            <a:solidFill>
              <a:schemeClr val="bg1"/>
            </a:solidFill>
            <a:round/>
            <a:headEnd/>
            <a:tailEnd/>
          </a:ln>
          <a:effectLst/>
        </p:spPr>
        <p:txBody>
          <a:bodyPr anchor="ctr">
            <a:spAutoFit/>
          </a:bodyPr>
          <a:lstStyle/>
          <a:p>
            <a:endParaRPr lang="en-US"/>
          </a:p>
        </p:txBody>
      </p:sp>
      <p:sp>
        <p:nvSpPr>
          <p:cNvPr id="914438" name="Text Box 6"/>
          <p:cNvSpPr txBox="1">
            <a:spLocks noChangeArrowheads="1"/>
          </p:cNvSpPr>
          <p:nvPr/>
        </p:nvSpPr>
        <p:spPr bwMode="auto">
          <a:xfrm>
            <a:off x="5738813" y="2540000"/>
            <a:ext cx="1944687" cy="457200"/>
          </a:xfrm>
          <a:prstGeom prst="rect">
            <a:avLst/>
          </a:prstGeom>
          <a:noFill/>
          <a:ln w="9525">
            <a:noFill/>
            <a:miter lim="800000"/>
            <a:headEnd/>
            <a:tailEnd/>
          </a:ln>
          <a:effectLst/>
        </p:spPr>
        <p:txBody>
          <a:bodyPr wrap="none">
            <a:spAutoFit/>
          </a:bodyPr>
          <a:lstStyle/>
          <a:p>
            <a:pPr algn="r"/>
            <a:r>
              <a:rPr lang="en-US" sz="1200" b="1"/>
              <a:t>Kidney disease</a:t>
            </a:r>
          </a:p>
          <a:p>
            <a:pPr algn="r"/>
            <a:r>
              <a:rPr lang="en-US" sz="1200"/>
              <a:t>(diabetic nephropathy)</a:t>
            </a:r>
          </a:p>
        </p:txBody>
      </p:sp>
      <p:sp>
        <p:nvSpPr>
          <p:cNvPr id="914439" name="Line 7"/>
          <p:cNvSpPr>
            <a:spLocks noChangeShapeType="1"/>
          </p:cNvSpPr>
          <p:nvPr/>
        </p:nvSpPr>
        <p:spPr bwMode="auto">
          <a:xfrm>
            <a:off x="5003800" y="2708275"/>
            <a:ext cx="1223963" cy="0"/>
          </a:xfrm>
          <a:prstGeom prst="line">
            <a:avLst/>
          </a:prstGeom>
          <a:noFill/>
          <a:ln w="9525">
            <a:solidFill>
              <a:schemeClr val="bg1"/>
            </a:solidFill>
            <a:round/>
            <a:headEnd/>
            <a:tailEnd/>
          </a:ln>
          <a:effectLst/>
        </p:spPr>
        <p:txBody>
          <a:bodyPr anchor="ctr">
            <a:spAutoFit/>
          </a:bodyPr>
          <a:lstStyle/>
          <a:p>
            <a:endParaRPr lang="en-US"/>
          </a:p>
        </p:txBody>
      </p:sp>
      <p:sp>
        <p:nvSpPr>
          <p:cNvPr id="914440" name="Text Box 8"/>
          <p:cNvSpPr txBox="1">
            <a:spLocks noChangeArrowheads="1"/>
          </p:cNvSpPr>
          <p:nvPr/>
        </p:nvSpPr>
        <p:spPr bwMode="auto">
          <a:xfrm>
            <a:off x="1330325" y="3429000"/>
            <a:ext cx="1725613" cy="457200"/>
          </a:xfrm>
          <a:prstGeom prst="rect">
            <a:avLst/>
          </a:prstGeom>
          <a:noFill/>
          <a:ln w="9525">
            <a:noFill/>
            <a:miter lim="800000"/>
            <a:headEnd/>
            <a:tailEnd/>
          </a:ln>
          <a:effectLst/>
        </p:spPr>
        <p:txBody>
          <a:bodyPr>
            <a:spAutoFit/>
          </a:bodyPr>
          <a:lstStyle/>
          <a:p>
            <a:pPr algn="l"/>
            <a:r>
              <a:rPr lang="en-US" sz="1200" b="1"/>
              <a:t>Sexual dysfunction</a:t>
            </a:r>
          </a:p>
        </p:txBody>
      </p:sp>
      <p:sp>
        <p:nvSpPr>
          <p:cNvPr id="914441" name="Line 9"/>
          <p:cNvSpPr>
            <a:spLocks noChangeShapeType="1"/>
          </p:cNvSpPr>
          <p:nvPr/>
        </p:nvSpPr>
        <p:spPr bwMode="auto">
          <a:xfrm>
            <a:off x="2339975" y="3573463"/>
            <a:ext cx="2376488" cy="0"/>
          </a:xfrm>
          <a:prstGeom prst="line">
            <a:avLst/>
          </a:prstGeom>
          <a:noFill/>
          <a:ln w="9525">
            <a:solidFill>
              <a:schemeClr val="bg1"/>
            </a:solidFill>
            <a:round/>
            <a:headEnd/>
            <a:tailEnd/>
          </a:ln>
          <a:effectLst/>
        </p:spPr>
        <p:txBody>
          <a:bodyPr anchor="ctr">
            <a:spAutoFit/>
          </a:bodyPr>
          <a:lstStyle/>
          <a:p>
            <a:endParaRPr lang="en-US"/>
          </a:p>
        </p:txBody>
      </p:sp>
      <p:sp>
        <p:nvSpPr>
          <p:cNvPr id="914442" name="Text Box 10"/>
          <p:cNvSpPr txBox="1">
            <a:spLocks noChangeArrowheads="1"/>
          </p:cNvSpPr>
          <p:nvPr/>
        </p:nvSpPr>
        <p:spPr bwMode="auto">
          <a:xfrm>
            <a:off x="5332413" y="4902200"/>
            <a:ext cx="2376487" cy="457200"/>
          </a:xfrm>
          <a:prstGeom prst="rect">
            <a:avLst/>
          </a:prstGeom>
          <a:noFill/>
          <a:ln w="9525">
            <a:noFill/>
            <a:miter lim="800000"/>
            <a:headEnd/>
            <a:tailEnd/>
          </a:ln>
          <a:effectLst/>
        </p:spPr>
        <p:txBody>
          <a:bodyPr>
            <a:spAutoFit/>
          </a:bodyPr>
          <a:lstStyle/>
          <a:p>
            <a:pPr algn="r"/>
            <a:r>
              <a:rPr lang="en-US" sz="1200" b="1"/>
              <a:t>Sensory impairment</a:t>
            </a:r>
          </a:p>
          <a:p>
            <a:pPr algn="r"/>
            <a:r>
              <a:rPr lang="en-US" sz="1200"/>
              <a:t>(peripheral neuropathy)</a:t>
            </a:r>
          </a:p>
        </p:txBody>
      </p:sp>
      <p:sp>
        <p:nvSpPr>
          <p:cNvPr id="914443" name="Line 11"/>
          <p:cNvSpPr>
            <a:spLocks noChangeShapeType="1"/>
          </p:cNvSpPr>
          <p:nvPr/>
        </p:nvSpPr>
        <p:spPr bwMode="auto">
          <a:xfrm>
            <a:off x="5148263" y="5157788"/>
            <a:ext cx="598487" cy="0"/>
          </a:xfrm>
          <a:prstGeom prst="line">
            <a:avLst/>
          </a:prstGeom>
          <a:noFill/>
          <a:ln w="9525">
            <a:solidFill>
              <a:schemeClr val="bg1"/>
            </a:solidFill>
            <a:round/>
            <a:headEnd/>
            <a:tailEnd/>
          </a:ln>
          <a:effectLst/>
        </p:spPr>
        <p:txBody>
          <a:bodyPr anchor="ctr">
            <a:spAutoFit/>
          </a:bodyPr>
          <a:lstStyle/>
          <a:p>
            <a:endParaRPr lang="en-US"/>
          </a:p>
        </p:txBody>
      </p:sp>
      <p:sp>
        <p:nvSpPr>
          <p:cNvPr id="914444" name="Text Box 12"/>
          <p:cNvSpPr txBox="1">
            <a:spLocks noChangeArrowheads="1"/>
          </p:cNvSpPr>
          <p:nvPr/>
        </p:nvSpPr>
        <p:spPr bwMode="auto">
          <a:xfrm>
            <a:off x="5965825" y="5383213"/>
            <a:ext cx="1730375" cy="274637"/>
          </a:xfrm>
          <a:prstGeom prst="rect">
            <a:avLst/>
          </a:prstGeom>
          <a:noFill/>
          <a:ln w="9525">
            <a:noFill/>
            <a:miter lim="800000"/>
            <a:headEnd/>
            <a:tailEnd/>
          </a:ln>
          <a:effectLst/>
        </p:spPr>
        <p:txBody>
          <a:bodyPr>
            <a:spAutoFit/>
          </a:bodyPr>
          <a:lstStyle/>
          <a:p>
            <a:pPr algn="r"/>
            <a:r>
              <a:rPr lang="en-US" sz="1200" b="1"/>
              <a:t>Ulceration</a:t>
            </a:r>
          </a:p>
        </p:txBody>
      </p:sp>
      <p:sp>
        <p:nvSpPr>
          <p:cNvPr id="914445" name="Line 13"/>
          <p:cNvSpPr>
            <a:spLocks noChangeShapeType="1"/>
          </p:cNvSpPr>
          <p:nvPr/>
        </p:nvSpPr>
        <p:spPr bwMode="auto">
          <a:xfrm>
            <a:off x="5100638" y="5540375"/>
            <a:ext cx="1558925" cy="0"/>
          </a:xfrm>
          <a:prstGeom prst="line">
            <a:avLst/>
          </a:prstGeom>
          <a:noFill/>
          <a:ln w="9525">
            <a:solidFill>
              <a:schemeClr val="bg1"/>
            </a:solidFill>
            <a:round/>
            <a:headEnd/>
            <a:tailEnd/>
          </a:ln>
          <a:effectLst/>
        </p:spPr>
        <p:txBody>
          <a:bodyPr anchor="ctr">
            <a:spAutoFit/>
          </a:bodyPr>
          <a:lstStyle/>
          <a:p>
            <a:endParaRPr lang="en-US"/>
          </a:p>
        </p:txBody>
      </p:sp>
      <p:sp>
        <p:nvSpPr>
          <p:cNvPr id="914446" name="Text Box 14"/>
          <p:cNvSpPr txBox="1">
            <a:spLocks noChangeArrowheads="1"/>
          </p:cNvSpPr>
          <p:nvPr/>
        </p:nvSpPr>
        <p:spPr bwMode="auto">
          <a:xfrm>
            <a:off x="1331913" y="1196975"/>
            <a:ext cx="2160587" cy="457200"/>
          </a:xfrm>
          <a:prstGeom prst="rect">
            <a:avLst/>
          </a:prstGeom>
          <a:noFill/>
          <a:ln w="9525">
            <a:noFill/>
            <a:miter lim="800000"/>
            <a:headEnd/>
            <a:tailEnd/>
          </a:ln>
          <a:effectLst/>
        </p:spPr>
        <p:txBody>
          <a:bodyPr wrap="none">
            <a:spAutoFit/>
          </a:bodyPr>
          <a:lstStyle/>
          <a:p>
            <a:pPr algn="l"/>
            <a:r>
              <a:rPr lang="en-US" sz="1200" b="1" dirty="0"/>
              <a:t>Stroke</a:t>
            </a:r>
          </a:p>
          <a:p>
            <a:pPr algn="l"/>
            <a:r>
              <a:rPr lang="en-US" sz="1200" dirty="0"/>
              <a:t>(cerebrovascular disease)</a:t>
            </a:r>
          </a:p>
        </p:txBody>
      </p:sp>
      <p:sp>
        <p:nvSpPr>
          <p:cNvPr id="914447" name="Line 15"/>
          <p:cNvSpPr>
            <a:spLocks noChangeShapeType="1"/>
          </p:cNvSpPr>
          <p:nvPr/>
        </p:nvSpPr>
        <p:spPr bwMode="auto">
          <a:xfrm>
            <a:off x="2195513" y="1341438"/>
            <a:ext cx="2419350" cy="0"/>
          </a:xfrm>
          <a:prstGeom prst="line">
            <a:avLst/>
          </a:prstGeom>
          <a:noFill/>
          <a:ln w="9525">
            <a:solidFill>
              <a:schemeClr val="bg1"/>
            </a:solidFill>
            <a:round/>
            <a:headEnd/>
            <a:tailEnd/>
          </a:ln>
          <a:effectLst/>
        </p:spPr>
        <p:txBody>
          <a:bodyPr anchor="ctr">
            <a:spAutoFit/>
          </a:bodyPr>
          <a:lstStyle/>
          <a:p>
            <a:endParaRPr lang="en-US"/>
          </a:p>
        </p:txBody>
      </p:sp>
      <p:sp>
        <p:nvSpPr>
          <p:cNvPr id="914448" name="Text Box 16"/>
          <p:cNvSpPr txBox="1">
            <a:spLocks noChangeArrowheads="1"/>
          </p:cNvSpPr>
          <p:nvPr/>
        </p:nvSpPr>
        <p:spPr bwMode="auto">
          <a:xfrm>
            <a:off x="1331913" y="2060575"/>
            <a:ext cx="2047875" cy="457200"/>
          </a:xfrm>
          <a:prstGeom prst="rect">
            <a:avLst/>
          </a:prstGeom>
          <a:noFill/>
          <a:ln w="9525">
            <a:noFill/>
            <a:miter lim="800000"/>
            <a:headEnd/>
            <a:tailEnd/>
          </a:ln>
          <a:effectLst/>
        </p:spPr>
        <p:txBody>
          <a:bodyPr wrap="none">
            <a:spAutoFit/>
          </a:bodyPr>
          <a:lstStyle/>
          <a:p>
            <a:pPr algn="l"/>
            <a:r>
              <a:rPr lang="en-US" sz="1200" b="1"/>
              <a:t>Heart disease</a:t>
            </a:r>
          </a:p>
          <a:p>
            <a:pPr algn="l"/>
            <a:r>
              <a:rPr lang="en-US" sz="1200"/>
              <a:t>(cardiovascular disease)</a:t>
            </a:r>
          </a:p>
        </p:txBody>
      </p:sp>
      <p:sp>
        <p:nvSpPr>
          <p:cNvPr id="914449" name="Line 17"/>
          <p:cNvSpPr>
            <a:spLocks noChangeShapeType="1"/>
          </p:cNvSpPr>
          <p:nvPr/>
        </p:nvSpPr>
        <p:spPr bwMode="auto">
          <a:xfrm>
            <a:off x="3492500" y="2420938"/>
            <a:ext cx="1228725" cy="0"/>
          </a:xfrm>
          <a:prstGeom prst="line">
            <a:avLst/>
          </a:prstGeom>
          <a:noFill/>
          <a:ln w="9525">
            <a:solidFill>
              <a:schemeClr val="bg1"/>
            </a:solidFill>
            <a:round/>
            <a:headEnd/>
            <a:tailEnd/>
          </a:ln>
          <a:effectLst/>
        </p:spPr>
        <p:txBody>
          <a:bodyPr anchor="ctr">
            <a:spAutoFit/>
          </a:bodyPr>
          <a:lstStyle/>
          <a:p>
            <a:endParaRPr lang="en-US"/>
          </a:p>
        </p:txBody>
      </p:sp>
      <p:sp>
        <p:nvSpPr>
          <p:cNvPr id="914450" name="Text Box 18"/>
          <p:cNvSpPr txBox="1">
            <a:spLocks noChangeArrowheads="1"/>
          </p:cNvSpPr>
          <p:nvPr/>
        </p:nvSpPr>
        <p:spPr bwMode="auto">
          <a:xfrm>
            <a:off x="1331913" y="2466975"/>
            <a:ext cx="1984375" cy="457200"/>
          </a:xfrm>
          <a:prstGeom prst="rect">
            <a:avLst/>
          </a:prstGeom>
          <a:noFill/>
          <a:ln w="9525">
            <a:noFill/>
            <a:miter lim="800000"/>
            <a:headEnd/>
            <a:tailEnd/>
          </a:ln>
          <a:effectLst/>
        </p:spPr>
        <p:txBody>
          <a:bodyPr wrap="none">
            <a:spAutoFit/>
          </a:bodyPr>
          <a:lstStyle/>
          <a:p>
            <a:pPr algn="l"/>
            <a:r>
              <a:rPr lang="en-US" sz="1200" b="1" dirty="0"/>
              <a:t>Bacterial and fungal</a:t>
            </a:r>
          </a:p>
          <a:p>
            <a:pPr algn="l"/>
            <a:r>
              <a:rPr lang="en-US" sz="1200" b="1" dirty="0"/>
              <a:t>infections of the skin</a:t>
            </a:r>
          </a:p>
        </p:txBody>
      </p:sp>
      <p:sp>
        <p:nvSpPr>
          <p:cNvPr id="914451" name="Line 19"/>
          <p:cNvSpPr>
            <a:spLocks noChangeShapeType="1"/>
          </p:cNvSpPr>
          <p:nvPr/>
        </p:nvSpPr>
        <p:spPr bwMode="auto">
          <a:xfrm>
            <a:off x="3276600" y="2781300"/>
            <a:ext cx="719138" cy="0"/>
          </a:xfrm>
          <a:prstGeom prst="line">
            <a:avLst/>
          </a:prstGeom>
          <a:noFill/>
          <a:ln w="9525">
            <a:solidFill>
              <a:schemeClr val="bg1"/>
            </a:solidFill>
            <a:round/>
            <a:headEnd/>
            <a:tailEnd/>
          </a:ln>
          <a:effectLst/>
        </p:spPr>
        <p:txBody>
          <a:bodyPr anchor="ctr">
            <a:spAutoFit/>
          </a:bodyPr>
          <a:lstStyle/>
          <a:p>
            <a:endParaRPr lang="en-US"/>
          </a:p>
        </p:txBody>
      </p:sp>
      <p:sp>
        <p:nvSpPr>
          <p:cNvPr id="914452" name="Text Box 20"/>
          <p:cNvSpPr txBox="1">
            <a:spLocks noChangeArrowheads="1"/>
          </p:cNvSpPr>
          <p:nvPr/>
        </p:nvSpPr>
        <p:spPr bwMode="auto">
          <a:xfrm>
            <a:off x="1331913" y="2924175"/>
            <a:ext cx="2524125" cy="457200"/>
          </a:xfrm>
          <a:prstGeom prst="rect">
            <a:avLst/>
          </a:prstGeom>
          <a:noFill/>
          <a:ln w="9525">
            <a:noFill/>
            <a:miter lim="800000"/>
            <a:headEnd/>
            <a:tailEnd/>
          </a:ln>
          <a:effectLst/>
        </p:spPr>
        <p:txBody>
          <a:bodyPr wrap="none">
            <a:spAutoFit/>
          </a:bodyPr>
          <a:lstStyle/>
          <a:p>
            <a:pPr algn="l"/>
            <a:r>
              <a:rPr lang="en-US" sz="1200" b="1" dirty="0"/>
              <a:t>Severe hardening of </a:t>
            </a:r>
          </a:p>
          <a:p>
            <a:pPr algn="l"/>
            <a:r>
              <a:rPr lang="en-US" sz="1200" b="1" dirty="0"/>
              <a:t>the arteries</a:t>
            </a:r>
            <a:r>
              <a:rPr lang="en-US" sz="1200" dirty="0"/>
              <a:t> (atherosclerosis)</a:t>
            </a:r>
          </a:p>
        </p:txBody>
      </p:sp>
      <p:sp>
        <p:nvSpPr>
          <p:cNvPr id="914453" name="Line 21"/>
          <p:cNvSpPr>
            <a:spLocks noChangeShapeType="1"/>
          </p:cNvSpPr>
          <p:nvPr/>
        </p:nvSpPr>
        <p:spPr bwMode="auto">
          <a:xfrm>
            <a:off x="3348038" y="3068638"/>
            <a:ext cx="1371600" cy="0"/>
          </a:xfrm>
          <a:prstGeom prst="line">
            <a:avLst/>
          </a:prstGeom>
          <a:noFill/>
          <a:ln w="9525">
            <a:solidFill>
              <a:schemeClr val="bg1"/>
            </a:solidFill>
            <a:round/>
            <a:headEnd/>
            <a:tailEnd/>
          </a:ln>
          <a:effectLst/>
        </p:spPr>
        <p:txBody>
          <a:bodyPr anchor="ctr">
            <a:spAutoFit/>
          </a:bodyPr>
          <a:lstStyle/>
          <a:p>
            <a:endParaRPr lang="en-US"/>
          </a:p>
        </p:txBody>
      </p:sp>
      <p:sp>
        <p:nvSpPr>
          <p:cNvPr id="914454" name="Text Box 22"/>
          <p:cNvSpPr txBox="1">
            <a:spLocks noChangeArrowheads="1"/>
          </p:cNvSpPr>
          <p:nvPr/>
        </p:nvSpPr>
        <p:spPr bwMode="auto">
          <a:xfrm>
            <a:off x="5240338" y="3141663"/>
            <a:ext cx="2433637" cy="639762"/>
          </a:xfrm>
          <a:prstGeom prst="rect">
            <a:avLst/>
          </a:prstGeom>
          <a:noFill/>
          <a:ln w="9525">
            <a:noFill/>
            <a:miter lim="800000"/>
            <a:headEnd/>
            <a:tailEnd/>
          </a:ln>
          <a:effectLst/>
        </p:spPr>
        <p:txBody>
          <a:bodyPr wrap="none">
            <a:spAutoFit/>
          </a:bodyPr>
          <a:lstStyle/>
          <a:p>
            <a:pPr algn="r"/>
            <a:r>
              <a:rPr lang="en-US" sz="1200" b="1"/>
              <a:t>Autonomic neuropathy</a:t>
            </a:r>
          </a:p>
          <a:p>
            <a:pPr algn="r"/>
            <a:r>
              <a:rPr lang="en-US" sz="1200"/>
              <a:t>(including slow emptying</a:t>
            </a:r>
          </a:p>
          <a:p>
            <a:pPr algn="r"/>
            <a:r>
              <a:rPr lang="en-US" sz="1200"/>
              <a:t>of the stomach and diarrhea)</a:t>
            </a:r>
          </a:p>
        </p:txBody>
      </p:sp>
      <p:sp>
        <p:nvSpPr>
          <p:cNvPr id="914455" name="Line 23"/>
          <p:cNvSpPr>
            <a:spLocks noChangeShapeType="1"/>
          </p:cNvSpPr>
          <p:nvPr/>
        </p:nvSpPr>
        <p:spPr bwMode="auto">
          <a:xfrm>
            <a:off x="4787900" y="3284538"/>
            <a:ext cx="792163" cy="0"/>
          </a:xfrm>
          <a:prstGeom prst="line">
            <a:avLst/>
          </a:prstGeom>
          <a:noFill/>
          <a:ln w="9525">
            <a:solidFill>
              <a:schemeClr val="bg1"/>
            </a:solidFill>
            <a:round/>
            <a:headEnd/>
            <a:tailEnd/>
          </a:ln>
          <a:effectLst/>
        </p:spPr>
        <p:txBody>
          <a:bodyPr anchor="ctr">
            <a:spAutoFit/>
          </a:bodyPr>
          <a:lstStyle/>
          <a:p>
            <a:endParaRPr lang="en-US"/>
          </a:p>
        </p:txBody>
      </p:sp>
      <p:sp>
        <p:nvSpPr>
          <p:cNvPr id="914456" name="Text Box 24"/>
          <p:cNvSpPr txBox="1">
            <a:spLocks noChangeArrowheads="1"/>
          </p:cNvSpPr>
          <p:nvPr/>
        </p:nvSpPr>
        <p:spPr bwMode="auto">
          <a:xfrm>
            <a:off x="1331913" y="4689475"/>
            <a:ext cx="1951037" cy="274638"/>
          </a:xfrm>
          <a:prstGeom prst="rect">
            <a:avLst/>
          </a:prstGeom>
          <a:noFill/>
          <a:ln w="9525">
            <a:noFill/>
            <a:miter lim="800000"/>
            <a:headEnd/>
            <a:tailEnd/>
          </a:ln>
          <a:effectLst/>
        </p:spPr>
        <p:txBody>
          <a:bodyPr wrap="none">
            <a:spAutoFit/>
          </a:bodyPr>
          <a:lstStyle/>
          <a:p>
            <a:pPr algn="l"/>
            <a:r>
              <a:rPr lang="en-US" sz="1200" b="1"/>
              <a:t>Necrobiosis lipidoica</a:t>
            </a:r>
          </a:p>
        </p:txBody>
      </p:sp>
      <p:sp>
        <p:nvSpPr>
          <p:cNvPr id="914457" name="Line 25"/>
          <p:cNvSpPr>
            <a:spLocks noChangeShapeType="1"/>
          </p:cNvSpPr>
          <p:nvPr/>
        </p:nvSpPr>
        <p:spPr bwMode="auto">
          <a:xfrm>
            <a:off x="3348038" y="4868863"/>
            <a:ext cx="968375" cy="0"/>
          </a:xfrm>
          <a:prstGeom prst="line">
            <a:avLst/>
          </a:prstGeom>
          <a:noFill/>
          <a:ln w="9525">
            <a:solidFill>
              <a:schemeClr val="bg1"/>
            </a:solidFill>
            <a:round/>
            <a:headEnd/>
            <a:tailEnd/>
          </a:ln>
          <a:effectLst/>
        </p:spPr>
        <p:txBody>
          <a:bodyPr anchor="ctr">
            <a:spAutoFit/>
          </a:bodyPr>
          <a:lstStyle/>
          <a:p>
            <a:endParaRPr lang="en-US"/>
          </a:p>
        </p:txBody>
      </p:sp>
      <p:sp>
        <p:nvSpPr>
          <p:cNvPr id="914458" name="Text Box 26"/>
          <p:cNvSpPr txBox="1">
            <a:spLocks noChangeArrowheads="1"/>
          </p:cNvSpPr>
          <p:nvPr/>
        </p:nvSpPr>
        <p:spPr bwMode="auto">
          <a:xfrm>
            <a:off x="1331913" y="5307013"/>
            <a:ext cx="1350962" cy="274637"/>
          </a:xfrm>
          <a:prstGeom prst="rect">
            <a:avLst/>
          </a:prstGeom>
          <a:noFill/>
          <a:ln w="9525">
            <a:noFill/>
            <a:miter lim="800000"/>
            <a:headEnd/>
            <a:tailEnd/>
          </a:ln>
          <a:effectLst/>
        </p:spPr>
        <p:txBody>
          <a:bodyPr>
            <a:spAutoFit/>
          </a:bodyPr>
          <a:lstStyle/>
          <a:p>
            <a:pPr algn="l"/>
            <a:r>
              <a:rPr lang="en-US" sz="1200" b="1"/>
              <a:t>Gangrene</a:t>
            </a:r>
          </a:p>
        </p:txBody>
      </p:sp>
      <p:sp>
        <p:nvSpPr>
          <p:cNvPr id="914459" name="Line 27"/>
          <p:cNvSpPr>
            <a:spLocks noChangeShapeType="1"/>
          </p:cNvSpPr>
          <p:nvPr/>
        </p:nvSpPr>
        <p:spPr bwMode="auto">
          <a:xfrm>
            <a:off x="2286000" y="5472113"/>
            <a:ext cx="2057400" cy="0"/>
          </a:xfrm>
          <a:prstGeom prst="line">
            <a:avLst/>
          </a:prstGeom>
          <a:noFill/>
          <a:ln w="9525">
            <a:solidFill>
              <a:schemeClr val="bg1"/>
            </a:solidFill>
            <a:round/>
            <a:headEnd/>
            <a:tailEnd/>
          </a:ln>
          <a:effectLst/>
        </p:spPr>
        <p:txBody>
          <a:bodyPr anchor="ctr">
            <a:spAutoFit/>
          </a:bodyPr>
          <a:lstStyle/>
          <a:p>
            <a:endParaRPr lang="en-US"/>
          </a:p>
        </p:txBody>
      </p:sp>
      <p:pic>
        <p:nvPicPr>
          <p:cNvPr id="914464" name="Picture 32" descr="ppt_bannerabove02"/>
          <p:cNvPicPr>
            <a:picLocks noChangeAspect="1" noChangeArrowheads="1"/>
          </p:cNvPicPr>
          <p:nvPr/>
        </p:nvPicPr>
        <p:blipFill>
          <a:blip r:embed="rId4"/>
          <a:srcRect/>
          <a:stretch>
            <a:fillRect/>
          </a:stretch>
        </p:blipFill>
        <p:spPr bwMode="auto">
          <a:xfrm>
            <a:off x="-3733800" y="-1447800"/>
            <a:ext cx="22059900" cy="1114425"/>
          </a:xfrm>
          <a:prstGeom prst="rect">
            <a:avLst/>
          </a:prstGeom>
          <a:noFill/>
        </p:spPr>
      </p:pic>
      <p:sp>
        <p:nvSpPr>
          <p:cNvPr id="914467" name="Line 35"/>
          <p:cNvSpPr>
            <a:spLocks noChangeShapeType="1"/>
          </p:cNvSpPr>
          <p:nvPr/>
        </p:nvSpPr>
        <p:spPr bwMode="auto">
          <a:xfrm>
            <a:off x="4211638" y="4437063"/>
            <a:ext cx="863600" cy="0"/>
          </a:xfrm>
          <a:prstGeom prst="line">
            <a:avLst/>
          </a:prstGeom>
          <a:noFill/>
          <a:ln w="9525">
            <a:solidFill>
              <a:schemeClr val="bg1"/>
            </a:solidFill>
            <a:round/>
            <a:headEnd/>
            <a:tailEnd/>
          </a:ln>
          <a:effectLst/>
        </p:spPr>
        <p:txBody>
          <a:bodyPr anchor="ctr">
            <a:spAutoFit/>
          </a:bodyPr>
          <a:lstStyle/>
          <a:p>
            <a:endParaRPr lang="en-US"/>
          </a:p>
        </p:txBody>
      </p:sp>
      <p:sp>
        <p:nvSpPr>
          <p:cNvPr id="914468" name="Text Box 36"/>
          <p:cNvSpPr txBox="1">
            <a:spLocks noChangeArrowheads="1"/>
          </p:cNvSpPr>
          <p:nvPr/>
        </p:nvSpPr>
        <p:spPr bwMode="auto">
          <a:xfrm>
            <a:off x="1331913" y="4149725"/>
            <a:ext cx="3455987" cy="457200"/>
          </a:xfrm>
          <a:prstGeom prst="rect">
            <a:avLst/>
          </a:prstGeom>
          <a:noFill/>
          <a:ln w="9525">
            <a:noFill/>
            <a:miter lim="800000"/>
            <a:headEnd/>
            <a:tailEnd/>
          </a:ln>
          <a:effectLst/>
        </p:spPr>
        <p:txBody>
          <a:bodyPr>
            <a:spAutoFit/>
          </a:bodyPr>
          <a:lstStyle/>
          <a:p>
            <a:pPr algn="l"/>
            <a:r>
              <a:rPr lang="en-US" sz="1200" b="1">
                <a:solidFill>
                  <a:schemeClr val="bg1"/>
                </a:solidFill>
              </a:rPr>
              <a:t>Poor blood supply to lower limbs </a:t>
            </a:r>
          </a:p>
          <a:p>
            <a:pPr algn="l"/>
            <a:r>
              <a:rPr lang="en-US" sz="1200">
                <a:solidFill>
                  <a:schemeClr val="bg1"/>
                </a:solidFill>
              </a:rPr>
              <a:t>(peripheral vascular disease)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endParaRPr lang="en-US" dirty="0"/>
          </a:p>
        </p:txBody>
      </p:sp>
      <p:pic>
        <p:nvPicPr>
          <p:cNvPr id="6146" name="Picture 2" descr="C:\Users\user\Desktop\SCAN FOR DIABETES\diabetes today50002.jpg"/>
          <p:cNvPicPr>
            <a:picLocks noChangeAspect="1" noChangeArrowheads="1"/>
          </p:cNvPicPr>
          <p:nvPr/>
        </p:nvPicPr>
        <p:blipFill>
          <a:blip r:embed="rId2"/>
          <a:srcRect/>
          <a:stretch>
            <a:fillRect/>
          </a:stretch>
        </p:blipFill>
        <p:spPr bwMode="auto">
          <a:xfrm>
            <a:off x="381000" y="533400"/>
            <a:ext cx="8381999" cy="5943600"/>
          </a:xfrm>
          <a:prstGeom prst="rect">
            <a:avLst/>
          </a:prstGeom>
          <a:ln w="88900" cap="sq" cmpd="thickThin">
            <a:solidFill>
              <a:srgbClr val="000000"/>
            </a:solid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a:bodyPr>
          <a:lstStyle/>
          <a:p>
            <a:pPr>
              <a:buNone/>
            </a:pPr>
            <a:r>
              <a:rPr lang="en-US" b="1" i="1" dirty="0" smtClean="0">
                <a:solidFill>
                  <a:srgbClr val="FF0000"/>
                </a:solidFill>
              </a:rPr>
              <a:t>Glycaemic control:</a:t>
            </a:r>
          </a:p>
          <a:p>
            <a:pPr algn="just">
              <a:buNone/>
            </a:pPr>
            <a:r>
              <a:rPr lang="en-US" dirty="0" smtClean="0"/>
              <a:t>The evidence that improved glycaemic control decreases the risk of developing </a:t>
            </a:r>
            <a:r>
              <a:rPr lang="en-US" dirty="0" err="1" smtClean="0"/>
              <a:t>microvascular</a:t>
            </a:r>
            <a:r>
              <a:rPr lang="en-US" dirty="0" smtClean="0"/>
              <a:t> complications of diabetes was established by the Diabetes control and Complications Trial (DCCT) in type 1 diabetes, and the UK prospective  Diabetes Study (UKPDS) in type 2 diabetes. The DCCT was a large study that lasted 9 years.</a:t>
            </a:r>
            <a:endParaRPr lang="en-US" dirty="0"/>
          </a:p>
        </p:txBody>
      </p:sp>
      <p:sp>
        <p:nvSpPr>
          <p:cNvPr id="2" name="Title 1"/>
          <p:cNvSpPr>
            <a:spLocks noGrp="1"/>
          </p:cNvSpPr>
          <p:nvPr>
            <p:ph type="title"/>
          </p:nvPr>
        </p:nvSpPr>
        <p:spPr>
          <a:xfrm>
            <a:off x="457200" y="457200"/>
            <a:ext cx="8229600" cy="68580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3600" b="1" dirty="0" smtClean="0"/>
              <a:t>PREVENTING DIABETES COMPLICATIONS</a:t>
            </a:r>
            <a:endParaRPr lang="en-US" sz="36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buNone/>
            </a:pPr>
            <a:r>
              <a:rPr lang="en-US" b="1" dirty="0" smtClean="0"/>
              <a:t>Randomized controlled trials have shown that aggressive management of blood pressure minimizes the </a:t>
            </a:r>
            <a:r>
              <a:rPr lang="en-US" b="1" dirty="0" err="1" smtClean="0"/>
              <a:t>microvascular</a:t>
            </a:r>
            <a:r>
              <a:rPr lang="en-US" b="1" dirty="0" smtClean="0"/>
              <a:t> and </a:t>
            </a:r>
            <a:r>
              <a:rPr lang="en-US" b="1" dirty="0" err="1" smtClean="0"/>
              <a:t>macrovascular</a:t>
            </a:r>
            <a:r>
              <a:rPr lang="en-US" b="1" dirty="0" smtClean="0"/>
              <a:t> complications of diabetes. </a:t>
            </a:r>
            <a:r>
              <a:rPr lang="en-US" b="1" dirty="0" err="1" smtClean="0"/>
              <a:t>Angiotension</a:t>
            </a:r>
            <a:r>
              <a:rPr lang="en-US" b="1" dirty="0" smtClean="0"/>
              <a:t>-converting enzyme (ACE) inhibitors are </a:t>
            </a:r>
            <a:r>
              <a:rPr lang="en-US" b="1" dirty="0" err="1" smtClean="0"/>
              <a:t>valueable</a:t>
            </a:r>
            <a:r>
              <a:rPr lang="en-US" b="1" dirty="0" smtClean="0"/>
              <a:t> in improving outcome in heart disease and in treating diabetic nephropathy. The management of dyslipidaemia with a stain limits </a:t>
            </a:r>
            <a:r>
              <a:rPr lang="en-US" b="1" dirty="0" err="1" smtClean="0"/>
              <a:t>macrovascular</a:t>
            </a:r>
            <a:r>
              <a:rPr lang="en-US" b="1" dirty="0" smtClean="0"/>
              <a:t> disease in people with diabetes. This often results in the necessary use of multiple medications, which exacerbates the problem of adherence to therapy by patients; it is not unusual for a patient  to be taking two or more diabetes therapies, two or more blood pressure drugs and a stain.</a:t>
            </a:r>
            <a:endParaRPr lang="en-US" b="1" dirty="0"/>
          </a:p>
        </p:txBody>
      </p:sp>
      <p:sp>
        <p:nvSpPr>
          <p:cNvPr id="2" name="Title 1"/>
          <p:cNvSpPr>
            <a:spLocks noGrp="1"/>
          </p:cNvSpPr>
          <p:nvPr>
            <p:ph type="title"/>
          </p:nvPr>
        </p:nvSpPr>
        <p:spPr>
          <a:xfrm>
            <a:off x="457200" y="381000"/>
            <a:ext cx="8229600" cy="83820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4000" b="1" dirty="0" smtClean="0"/>
              <a:t>CONTROL OF OTHER RISK FACTORS</a:t>
            </a:r>
            <a:endParaRPr lang="en-US" sz="4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algn="just">
              <a:lnSpc>
                <a:spcPct val="120000"/>
              </a:lnSpc>
              <a:buFont typeface="Wingdings" pitchFamily="2" charset="2"/>
              <a:buChar char="Ø"/>
            </a:pPr>
            <a:r>
              <a:rPr lang="en-US" sz="8000" b="1" dirty="0" smtClean="0">
                <a:latin typeface="Arial Narrow" pitchFamily="34" charset="0"/>
              </a:rPr>
              <a:t>Glucose homeostasis reflects a balance between hepatic glucose production and peripheral glucose uptake and utilization.</a:t>
            </a:r>
          </a:p>
          <a:p>
            <a:pPr algn="just">
              <a:lnSpc>
                <a:spcPct val="120000"/>
              </a:lnSpc>
              <a:buFont typeface="Wingdings" pitchFamily="2" charset="2"/>
              <a:buChar char="Ø"/>
            </a:pPr>
            <a:r>
              <a:rPr lang="en-US" sz="8000" b="1" dirty="0" smtClean="0">
                <a:latin typeface="Arial Narrow" pitchFamily="34" charset="0"/>
              </a:rPr>
              <a:t> Insulin is the most important regulator of this metabolic equilibrium, but neural input, metabolic signals, and other hormones (e.g., glucagon) result in integrated control of glucose supply and utilization. </a:t>
            </a:r>
          </a:p>
          <a:p>
            <a:pPr algn="just">
              <a:lnSpc>
                <a:spcPct val="120000"/>
              </a:lnSpc>
              <a:buFont typeface="Wingdings" pitchFamily="2" charset="2"/>
              <a:buChar char="Ø"/>
            </a:pPr>
            <a:r>
              <a:rPr lang="en-US" sz="8000" b="1" dirty="0" smtClean="0">
                <a:latin typeface="Arial Narrow" pitchFamily="34" charset="0"/>
              </a:rPr>
              <a:t> In the fasting state, low insulin levels increase glucose production by promoting hepatic gluconeogenesis and glycogenolysis and reduce glucose uptake in muscles and fat.</a:t>
            </a:r>
          </a:p>
          <a:p>
            <a:pPr algn="just">
              <a:lnSpc>
                <a:spcPct val="120000"/>
              </a:lnSpc>
              <a:buFont typeface="Wingdings" pitchFamily="2" charset="2"/>
              <a:buChar char="Ø"/>
            </a:pPr>
            <a:r>
              <a:rPr lang="en-US" sz="8000" b="1" dirty="0" smtClean="0">
                <a:latin typeface="Arial Narrow" pitchFamily="34" charset="0"/>
              </a:rPr>
              <a:t> Postprandially, the glucose load elicits a rise in insulin and fall in glucagon, leading to a reversal of these processes.</a:t>
            </a:r>
          </a:p>
          <a:p>
            <a:pPr algn="just">
              <a:lnSpc>
                <a:spcPct val="120000"/>
              </a:lnSpc>
              <a:buFont typeface="Wingdings" pitchFamily="2" charset="2"/>
              <a:buChar char="Ø"/>
            </a:pPr>
            <a:r>
              <a:rPr lang="en-US" sz="8000" b="1" dirty="0" smtClean="0">
                <a:latin typeface="Arial Narrow" pitchFamily="34" charset="0"/>
              </a:rPr>
              <a:t> Insulin, an anabolic hormone, promotes the storage of carbohydrate and fat and protein synthesis.</a:t>
            </a:r>
          </a:p>
          <a:p>
            <a:pPr algn="just">
              <a:lnSpc>
                <a:spcPct val="120000"/>
              </a:lnSpc>
              <a:buFont typeface="Wingdings" pitchFamily="2" charset="2"/>
              <a:buChar char="Ø"/>
            </a:pPr>
            <a:r>
              <a:rPr lang="en-US" sz="8000" b="1" dirty="0" smtClean="0">
                <a:latin typeface="Arial Narrow" pitchFamily="34" charset="0"/>
              </a:rPr>
              <a:t> The major portion of postprandial glucose is used by skeletal muscle, an effect of insulin-stimulated glucose uptake.</a:t>
            </a:r>
          </a:p>
          <a:p>
            <a:pPr algn="just">
              <a:lnSpc>
                <a:spcPct val="120000"/>
              </a:lnSpc>
              <a:buNone/>
            </a:pPr>
            <a:r>
              <a:rPr lang="en-US" sz="8000" b="1" dirty="0" smtClean="0">
                <a:latin typeface="Arial Narrow" pitchFamily="34" charset="0"/>
              </a:rPr>
              <a:t> </a:t>
            </a:r>
            <a:endParaRPr lang="en-US" sz="8000" b="1" dirty="0">
              <a:latin typeface="Arial Narrow" pitchFamily="34" charset="0"/>
            </a:endParaRPr>
          </a:p>
        </p:txBody>
      </p:sp>
      <p:sp>
        <p:nvSpPr>
          <p:cNvPr id="2" name="Title 1"/>
          <p:cNvSpPr>
            <a:spLocks noGrp="1"/>
          </p:cNvSpPr>
          <p:nvPr>
            <p:ph type="title"/>
          </p:nvPr>
        </p:nvSpPr>
        <p:spPr>
          <a:xfrm>
            <a:off x="457200" y="579438"/>
            <a:ext cx="8229600" cy="715962"/>
          </a:xfrm>
        </p:spPr>
        <p:style>
          <a:lnRef idx="3">
            <a:schemeClr val="lt1"/>
          </a:lnRef>
          <a:fillRef idx="1">
            <a:schemeClr val="dk1"/>
          </a:fillRef>
          <a:effectRef idx="1">
            <a:schemeClr val="dk1"/>
          </a:effectRef>
          <a:fontRef idx="minor">
            <a:schemeClr val="lt1"/>
          </a:fontRef>
        </p:style>
        <p:txBody>
          <a:bodyPr>
            <a:normAutofit fontScale="90000"/>
          </a:bodyPr>
          <a:lstStyle/>
          <a:p>
            <a:r>
              <a:rPr lang="en-US" sz="3600" b="1" dirty="0" smtClean="0">
                <a:solidFill>
                  <a:srgbClr val="FF0000"/>
                </a:solidFill>
              </a:rPr>
              <a:t>REGULATION OF GLUCOSE HOMEOSTASIS</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algn="just" fontAlgn="auto">
              <a:spcAft>
                <a:spcPts val="0"/>
              </a:spcAft>
              <a:buFont typeface="Wingdings 3"/>
              <a:buChar char=""/>
              <a:defRPr/>
            </a:pPr>
            <a:r>
              <a:rPr lang="en-GB" sz="2800" dirty="0" smtClean="0"/>
              <a:t>Patients should be educated to practice self-care. This allows the patient to assume responsibility and control of his / her own diabetes management. Self-care should include:</a:t>
            </a:r>
          </a:p>
          <a:p>
            <a:pPr marL="365760" indent="-256032" fontAlgn="auto">
              <a:spcAft>
                <a:spcPts val="0"/>
              </a:spcAft>
              <a:buFont typeface="Wingdings 3"/>
              <a:buNone/>
              <a:defRPr/>
            </a:pPr>
            <a:endParaRPr lang="en-GB" sz="2800" dirty="0" smtClean="0"/>
          </a:p>
          <a:p>
            <a:pPr marL="621792" lvl="1" fontAlgn="auto">
              <a:spcBef>
                <a:spcPts val="324"/>
              </a:spcBef>
              <a:spcAft>
                <a:spcPts val="0"/>
              </a:spcAft>
              <a:buFont typeface="Verdana"/>
              <a:buChar char="◦"/>
              <a:defRPr/>
            </a:pPr>
            <a:endParaRPr lang="en-GB" sz="2400" dirty="0" smtClean="0"/>
          </a:p>
          <a:p>
            <a:pPr marL="621792" lvl="1" fontAlgn="auto">
              <a:spcBef>
                <a:spcPts val="324"/>
              </a:spcBef>
              <a:spcAft>
                <a:spcPts val="0"/>
              </a:spcAft>
              <a:buFont typeface="Verdana"/>
              <a:buChar char="◦"/>
              <a:defRPr/>
            </a:pPr>
            <a:r>
              <a:rPr lang="en-GB" sz="2400" dirty="0" smtClean="0"/>
              <a:t>Blood glucose monitoring</a:t>
            </a:r>
          </a:p>
          <a:p>
            <a:pPr marL="621792" lvl="1" fontAlgn="auto">
              <a:spcBef>
                <a:spcPts val="324"/>
              </a:spcBef>
              <a:spcAft>
                <a:spcPts val="0"/>
              </a:spcAft>
              <a:buFont typeface="Verdana"/>
              <a:buChar char="◦"/>
              <a:defRPr/>
            </a:pPr>
            <a:r>
              <a:rPr lang="en-GB" sz="2400" dirty="0" smtClean="0"/>
              <a:t>Body weight monitoring</a:t>
            </a:r>
          </a:p>
          <a:p>
            <a:pPr marL="621792" lvl="1" fontAlgn="auto">
              <a:spcBef>
                <a:spcPts val="324"/>
              </a:spcBef>
              <a:spcAft>
                <a:spcPts val="0"/>
              </a:spcAft>
              <a:buFont typeface="Verdana"/>
              <a:buChar char="◦"/>
              <a:defRPr/>
            </a:pPr>
            <a:r>
              <a:rPr lang="en-GB" sz="2400" dirty="0" smtClean="0"/>
              <a:t>Foot-care</a:t>
            </a:r>
          </a:p>
          <a:p>
            <a:pPr marL="621792" lvl="1" fontAlgn="auto">
              <a:spcBef>
                <a:spcPts val="324"/>
              </a:spcBef>
              <a:spcAft>
                <a:spcPts val="0"/>
              </a:spcAft>
              <a:buFont typeface="Verdana"/>
              <a:buChar char="◦"/>
              <a:defRPr/>
            </a:pPr>
            <a:r>
              <a:rPr lang="en-GB" sz="2400" dirty="0" smtClean="0"/>
              <a:t>Personal hygiene</a:t>
            </a:r>
          </a:p>
          <a:p>
            <a:pPr marL="621792" lvl="1" fontAlgn="auto">
              <a:spcBef>
                <a:spcPts val="324"/>
              </a:spcBef>
              <a:spcAft>
                <a:spcPts val="0"/>
              </a:spcAft>
              <a:buFont typeface="Verdana"/>
              <a:buChar char="◦"/>
              <a:defRPr/>
            </a:pPr>
            <a:r>
              <a:rPr lang="en-GB" sz="2400" dirty="0" smtClean="0"/>
              <a:t>Healthy lifestyle/diet or physical activity</a:t>
            </a:r>
          </a:p>
          <a:p>
            <a:pPr marL="621792" lvl="1" fontAlgn="auto">
              <a:spcBef>
                <a:spcPts val="324"/>
              </a:spcBef>
              <a:spcAft>
                <a:spcPts val="0"/>
              </a:spcAft>
              <a:buFont typeface="Verdana"/>
              <a:buChar char="◦"/>
              <a:defRPr/>
            </a:pPr>
            <a:r>
              <a:rPr lang="en-GB" sz="2400" dirty="0" smtClean="0"/>
              <a:t>Identify targets for control</a:t>
            </a:r>
          </a:p>
          <a:p>
            <a:pPr marL="621792" lvl="1" fontAlgn="auto">
              <a:spcBef>
                <a:spcPts val="324"/>
              </a:spcBef>
              <a:spcAft>
                <a:spcPts val="0"/>
              </a:spcAft>
              <a:buFont typeface="Verdana"/>
              <a:buChar char="◦"/>
              <a:defRPr/>
            </a:pPr>
            <a:r>
              <a:rPr lang="en-GB" sz="2400" dirty="0" smtClean="0"/>
              <a:t>Stopping smoking</a:t>
            </a:r>
          </a:p>
          <a:p>
            <a:pPr marL="365760" indent="-256032" fontAlgn="auto">
              <a:spcAft>
                <a:spcPts val="0"/>
              </a:spcAft>
              <a:buFont typeface="Wingdings 3"/>
              <a:buChar char=""/>
              <a:defRPr/>
            </a:pPr>
            <a:endParaRPr lang="en-GB" dirty="0"/>
          </a:p>
        </p:txBody>
      </p:sp>
      <p:sp>
        <p:nvSpPr>
          <p:cNvPr id="3" name="Title 2"/>
          <p:cNvSpPr>
            <a:spLocks noGrp="1"/>
          </p:cNvSpPr>
          <p:nvPr>
            <p:ph type="title"/>
          </p:nvPr>
        </p:nvSpPr>
        <p:spPr>
          <a:xfrm>
            <a:off x="1447800" y="533400"/>
            <a:ext cx="5867400" cy="685800"/>
          </a:xfrm>
        </p:spPr>
        <p:style>
          <a:lnRef idx="2">
            <a:schemeClr val="dk1"/>
          </a:lnRef>
          <a:fillRef idx="1">
            <a:schemeClr val="lt1"/>
          </a:fillRef>
          <a:effectRef idx="0">
            <a:schemeClr val="dk1"/>
          </a:effectRef>
          <a:fontRef idx="minor">
            <a:schemeClr val="dk1"/>
          </a:fontRef>
        </p:style>
        <p:txBody>
          <a:bodyPr>
            <a:normAutofit fontScale="90000"/>
          </a:bodyPr>
          <a:lstStyle/>
          <a:p>
            <a:pPr algn="ctr" fontAlgn="auto">
              <a:spcAft>
                <a:spcPts val="0"/>
              </a:spcAft>
              <a:defRPr/>
            </a:pPr>
            <a:r>
              <a:rPr lang="en-GB" dirty="0" smtClean="0">
                <a:solidFill>
                  <a:srgbClr val="FF0000"/>
                </a:solidFill>
              </a:rPr>
              <a:t>SELF-CARE</a:t>
            </a:r>
            <a:endParaRPr lang="en-GB" dirty="0">
              <a:solidFill>
                <a:srgbClr val="FF0000"/>
              </a:solidFill>
            </a:endParaRPr>
          </a:p>
        </p:txBody>
      </p:sp>
      <p:pic>
        <p:nvPicPr>
          <p:cNvPr id="52228" name="Content Placeholder 3"/>
          <p:cNvPicPr>
            <a:picLocks noChangeAspect="1" noChangeArrowheads="1"/>
          </p:cNvPicPr>
          <p:nvPr/>
        </p:nvPicPr>
        <p:blipFill>
          <a:blip r:embed="rId3"/>
          <a:srcRect/>
          <a:stretch>
            <a:fillRect/>
          </a:stretch>
        </p:blipFill>
        <p:spPr bwMode="auto">
          <a:xfrm>
            <a:off x="6172200" y="2857500"/>
            <a:ext cx="2686050"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75"/>
            <a:ext cx="8229600" cy="4721225"/>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365760" indent="-256032" fontAlgn="auto">
              <a:spcAft>
                <a:spcPts val="0"/>
              </a:spcAft>
              <a:buFont typeface="Wingdings 3"/>
              <a:buChar char=""/>
              <a:defRPr/>
            </a:pPr>
            <a:r>
              <a:rPr lang="en-GB" dirty="0" smtClean="0"/>
              <a:t>Research studies have found that lifestyle changes can prevent or delay the onset of type 2 diabetes among high-risk adults. </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dirty="0" smtClean="0"/>
              <a:t>These studies included people with IGT and other high-risk characteristics for developing diabetes.</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dirty="0" smtClean="0"/>
              <a:t>Lifestyle interventions included diet and moderate-intensity physical activity (such as walking for 2 1/2 hours each week). </a:t>
            </a:r>
          </a:p>
          <a:p>
            <a:pPr marL="365760" indent="-256032" fontAlgn="auto">
              <a:spcAft>
                <a:spcPts val="0"/>
              </a:spcAft>
              <a:buFont typeface="Wingdings 3"/>
              <a:buNone/>
              <a:defRPr/>
            </a:pPr>
            <a:endParaRPr lang="en-GB" dirty="0" smtClean="0"/>
          </a:p>
          <a:p>
            <a:pPr marL="365760" indent="-256032" fontAlgn="auto">
              <a:spcAft>
                <a:spcPts val="0"/>
              </a:spcAft>
              <a:buFont typeface="Wingdings 3"/>
              <a:buChar char=""/>
              <a:defRPr/>
            </a:pPr>
            <a:r>
              <a:rPr lang="en-GB" dirty="0" smtClean="0"/>
              <a:t>In the Diabetes Prevention Program, a large prevention study of people at high risk for diabetes, the development of diabetes was reduced 58% over 3 years. </a:t>
            </a:r>
          </a:p>
        </p:txBody>
      </p:sp>
      <p:sp>
        <p:nvSpPr>
          <p:cNvPr id="3" name="Title 2"/>
          <p:cNvSpPr>
            <a:spLocks noGrp="1"/>
          </p:cNvSpPr>
          <p:nvPr>
            <p:ph type="title"/>
          </p:nvPr>
        </p:nvSpPr>
        <p:spPr>
          <a:xfrm>
            <a:off x="457200" y="152400"/>
            <a:ext cx="8229600" cy="1066800"/>
          </a:xfrm>
        </p:spPr>
        <p:style>
          <a:lnRef idx="2">
            <a:schemeClr val="dk1"/>
          </a:lnRef>
          <a:fillRef idx="1">
            <a:schemeClr val="lt1"/>
          </a:fillRef>
          <a:effectRef idx="0">
            <a:schemeClr val="dk1"/>
          </a:effectRef>
          <a:fontRef idx="minor">
            <a:schemeClr val="dk1"/>
          </a:fontRef>
        </p:style>
        <p:txBody>
          <a:bodyPr>
            <a:noAutofit/>
          </a:bodyPr>
          <a:lstStyle/>
          <a:p>
            <a:pPr algn="ctr" fontAlgn="auto">
              <a:spcAft>
                <a:spcPts val="0"/>
              </a:spcAft>
              <a:defRPr/>
            </a:pPr>
            <a:r>
              <a:rPr lang="en-GB" sz="3200" dirty="0" smtClean="0">
                <a:solidFill>
                  <a:srgbClr val="FF0000"/>
                </a:solidFill>
              </a:rPr>
              <a:t>Prevention or delay of diabetes: </a:t>
            </a:r>
            <a:br>
              <a:rPr lang="en-GB" sz="3200" dirty="0" smtClean="0">
                <a:solidFill>
                  <a:srgbClr val="FF0000"/>
                </a:solidFill>
              </a:rPr>
            </a:br>
            <a:r>
              <a:rPr lang="en-GB" sz="3200" dirty="0" smtClean="0">
                <a:solidFill>
                  <a:srgbClr val="FF0000"/>
                </a:solidFill>
              </a:rPr>
              <a:t>Life style modification </a:t>
            </a:r>
            <a:endParaRPr lang="en-GB" sz="3200" dirty="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29213"/>
          </a:xfrm>
        </p:spPr>
        <p:style>
          <a:lnRef idx="3">
            <a:schemeClr val="lt1"/>
          </a:lnRef>
          <a:fillRef idx="1">
            <a:schemeClr val="dk1"/>
          </a:fillRef>
          <a:effectRef idx="1">
            <a:schemeClr val="dk1"/>
          </a:effectRef>
          <a:fontRef idx="minor">
            <a:schemeClr val="lt1"/>
          </a:fontRef>
        </p:style>
        <p:txBody>
          <a:bodyPr>
            <a:noAutofit/>
          </a:bodyPr>
          <a:lstStyle/>
          <a:p>
            <a:pPr marL="365760" indent="-256032" algn="just" fontAlgn="auto">
              <a:spcBef>
                <a:spcPts val="1200"/>
              </a:spcBef>
              <a:spcAft>
                <a:spcPts val="0"/>
              </a:spcAft>
              <a:buFont typeface="Wingdings 3"/>
              <a:buChar char=""/>
              <a:defRPr/>
            </a:pPr>
            <a:r>
              <a:rPr lang="en-GB" sz="1800" b="1" dirty="0" smtClean="0"/>
              <a:t>Studies have shown that medications have been successful in preventing diabetes in some population groups. </a:t>
            </a:r>
          </a:p>
          <a:p>
            <a:pPr marL="365760" indent="-256032" algn="just" fontAlgn="auto">
              <a:spcBef>
                <a:spcPts val="1200"/>
              </a:spcBef>
              <a:spcAft>
                <a:spcPts val="0"/>
              </a:spcAft>
              <a:buFont typeface="Wingdings 3"/>
              <a:buChar char=""/>
              <a:defRPr/>
            </a:pPr>
            <a:r>
              <a:rPr lang="en-GB" sz="1800" b="1" dirty="0" smtClean="0"/>
              <a:t>In the Diabetes Prevention Program, people treated with the drug metformin reduced their risk of developing diabetes by 31% over 3 years. </a:t>
            </a:r>
          </a:p>
          <a:p>
            <a:pPr marL="365760" indent="-256032" algn="just" fontAlgn="auto">
              <a:spcBef>
                <a:spcPts val="1200"/>
              </a:spcBef>
              <a:spcAft>
                <a:spcPts val="0"/>
              </a:spcAft>
              <a:buFont typeface="Wingdings 3"/>
              <a:buChar char=""/>
              <a:defRPr/>
            </a:pPr>
            <a:r>
              <a:rPr lang="en-GB" sz="1800" b="1" dirty="0" smtClean="0"/>
              <a:t>Treatment with metformin was most effective among younger, heavier people (those 25-40 years of age who were 50 to 80 pounds overweight) and less effective among older people and people who were not as overweight. </a:t>
            </a:r>
          </a:p>
          <a:p>
            <a:pPr marL="365760" indent="-256032" algn="just" fontAlgn="auto">
              <a:spcBef>
                <a:spcPts val="1200"/>
              </a:spcBef>
              <a:spcAft>
                <a:spcPts val="0"/>
              </a:spcAft>
              <a:buFont typeface="Wingdings 3"/>
              <a:buChar char=""/>
              <a:defRPr/>
            </a:pPr>
            <a:r>
              <a:rPr lang="en-GB" sz="1800" b="1" dirty="0" smtClean="0"/>
              <a:t>Similarly, in the STOP-NIDDM Trial, treatment of people with IGT with the drug acarbose reduced the risk of developing diabetes by 25% over 3 years. </a:t>
            </a:r>
          </a:p>
          <a:p>
            <a:pPr marL="365760" indent="-256032" algn="just" fontAlgn="auto">
              <a:spcBef>
                <a:spcPts val="1200"/>
              </a:spcBef>
              <a:spcAft>
                <a:spcPts val="0"/>
              </a:spcAft>
              <a:buFont typeface="Wingdings 3"/>
              <a:buChar char=""/>
              <a:defRPr/>
            </a:pPr>
            <a:r>
              <a:rPr lang="en-GB" sz="1800" b="1" dirty="0" smtClean="0"/>
              <a:t>Other medication studies are ongoing. In addition to preventing progression from IGT to diabetes, both lifestyle changes and medication have also been shown to increase the probability of reverting from IGT to normal glucose tolerance. </a:t>
            </a:r>
          </a:p>
          <a:p>
            <a:pPr marL="365760" indent="-256032" algn="just" fontAlgn="auto">
              <a:spcAft>
                <a:spcPts val="0"/>
              </a:spcAft>
              <a:buFont typeface="Wingdings 3"/>
              <a:buChar char=""/>
              <a:defRPr/>
            </a:pPr>
            <a:endParaRPr lang="en-GB" sz="1800" b="1" dirty="0"/>
          </a:p>
        </p:txBody>
      </p:sp>
      <p:sp>
        <p:nvSpPr>
          <p:cNvPr id="3" name="Title 2"/>
          <p:cNvSpPr>
            <a:spLocks noGrp="1"/>
          </p:cNvSpPr>
          <p:nvPr>
            <p:ph type="title"/>
          </p:nvPr>
        </p:nvSpPr>
        <p:spPr>
          <a:xfrm>
            <a:off x="446926" y="474324"/>
            <a:ext cx="8229600" cy="609600"/>
          </a:xfr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en-GB" sz="3200" b="1" dirty="0" smtClean="0">
                <a:solidFill>
                  <a:srgbClr val="FF0000"/>
                </a:solidFill>
              </a:rPr>
              <a:t>Prevention or delay of diabetes: Medications</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endParaRPr lang="en-US" dirty="0"/>
          </a:p>
        </p:txBody>
      </p:sp>
      <p:pic>
        <p:nvPicPr>
          <p:cNvPr id="7170" name="Picture 2" descr="C:\Users\user\Desktop\SCAN FOR DIABETES\Scan.jpg"/>
          <p:cNvPicPr>
            <a:picLocks noChangeAspect="1" noChangeArrowheads="1"/>
          </p:cNvPicPr>
          <p:nvPr/>
        </p:nvPicPr>
        <p:blipFill>
          <a:blip r:embed="rId2"/>
          <a:srcRect/>
          <a:stretch>
            <a:fillRect/>
          </a:stretch>
        </p:blipFill>
        <p:spPr bwMode="auto">
          <a:xfrm>
            <a:off x="533400" y="457200"/>
            <a:ext cx="8229599" cy="5867400"/>
          </a:xfrm>
          <a:prstGeom prst="rect">
            <a:avLst/>
          </a:prstGeom>
          <a:ln w="228600" cap="sq" cmpd="thickThin">
            <a:solidFill>
              <a:srgbClr val="000000"/>
            </a:solid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010400" cy="5638800"/>
          </a:xfrm>
        </p:spPr>
        <p:txBody>
          <a:bodyPr/>
          <a:lstStyle/>
          <a:p>
            <a:pPr>
              <a:buNone/>
            </a:pPr>
            <a:endParaRPr lang="en-US" dirty="0"/>
          </a:p>
        </p:txBody>
      </p:sp>
      <p:pic>
        <p:nvPicPr>
          <p:cNvPr id="8194" name="Picture 2" descr="C:\Users\user\Desktop\SCAN FOR DIABETES\Scan1.jpg"/>
          <p:cNvPicPr>
            <a:picLocks noChangeAspect="1" noChangeArrowheads="1"/>
          </p:cNvPicPr>
          <p:nvPr/>
        </p:nvPicPr>
        <p:blipFill>
          <a:blip r:embed="rId2"/>
          <a:srcRect/>
          <a:stretch>
            <a:fillRect/>
          </a:stretch>
        </p:blipFill>
        <p:spPr bwMode="auto">
          <a:xfrm>
            <a:off x="1066800" y="609600"/>
            <a:ext cx="6858000" cy="5257800"/>
          </a:xfrm>
          <a:prstGeom prst="rect">
            <a:avLst/>
          </a:prstGeom>
          <a:ln w="228600" cap="sq" cmpd="thickThin">
            <a:solidFill>
              <a:srgbClr val="000000"/>
            </a:solid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endParaRPr lang="en-US"/>
          </a:p>
        </p:txBody>
      </p:sp>
      <p:pic>
        <p:nvPicPr>
          <p:cNvPr id="16386" name="Picture 2" descr="C:\Users\user\Desktop\SCAN FOR DIABETES\Scan10.jpg"/>
          <p:cNvPicPr>
            <a:picLocks noChangeAspect="1" noChangeArrowheads="1"/>
          </p:cNvPicPr>
          <p:nvPr/>
        </p:nvPicPr>
        <p:blipFill>
          <a:blip r:embed="rId2"/>
          <a:srcRect/>
          <a:stretch>
            <a:fillRect/>
          </a:stretch>
        </p:blipFill>
        <p:spPr bwMode="auto">
          <a:xfrm>
            <a:off x="457200" y="685800"/>
            <a:ext cx="8229600" cy="5562599"/>
          </a:xfrm>
          <a:prstGeom prst="rect">
            <a:avLst/>
          </a:prstGeom>
          <a:ln w="228600" cap="sq" cmpd="thickThin">
            <a:solidFill>
              <a:srgbClr val="000000"/>
            </a:solid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543800" cy="5791200"/>
          </a:xfrm>
        </p:spPr>
        <p:txBody>
          <a:bodyPr/>
          <a:lstStyle/>
          <a:p>
            <a:endParaRPr lang="en-US" dirty="0"/>
          </a:p>
        </p:txBody>
      </p:sp>
      <p:pic>
        <p:nvPicPr>
          <p:cNvPr id="17410" name="Picture 2" descr="C:\Users\user\Desktop\SCAN FOR DIABETES\Scan11.jpg"/>
          <p:cNvPicPr>
            <a:picLocks noChangeAspect="1" noChangeArrowheads="1"/>
          </p:cNvPicPr>
          <p:nvPr/>
        </p:nvPicPr>
        <p:blipFill>
          <a:blip r:embed="rId2"/>
          <a:srcRect/>
          <a:stretch>
            <a:fillRect/>
          </a:stretch>
        </p:blipFill>
        <p:spPr bwMode="auto">
          <a:xfrm>
            <a:off x="685800" y="533400"/>
            <a:ext cx="7620000" cy="5562600"/>
          </a:xfrm>
          <a:prstGeom prst="rect">
            <a:avLst/>
          </a:prstGeom>
          <a:ln w="228600" cap="sq" cmpd="thickThin">
            <a:solidFill>
              <a:srgbClr val="000000"/>
            </a:solidFill>
            <a:prstDash val="solid"/>
            <a:miter lim="800000"/>
          </a:ln>
          <a:effectLst>
            <a:innerShdw blurRad="76200">
              <a:srgbClr val="000000"/>
            </a:innerShdw>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p:spPr>
        <p:txBody>
          <a:bodyPr>
            <a:normAutofit/>
          </a:bodyPr>
          <a:lstStyle/>
          <a:p>
            <a:pPr>
              <a:buNone/>
            </a:pPr>
            <a:r>
              <a:rPr lang="en-US" sz="2800" b="1" u="sng" dirty="0" smtClean="0">
                <a:solidFill>
                  <a:srgbClr val="FF0000"/>
                </a:solidFill>
                <a:latin typeface="Baskerville Old Face" pitchFamily="18" charset="0"/>
              </a:rPr>
              <a:t>LIFESTYLE  ISSUES:</a:t>
            </a:r>
          </a:p>
          <a:p>
            <a:pPr>
              <a:buFont typeface="Wingdings" pitchFamily="2" charset="2"/>
              <a:buChar char="ü"/>
            </a:pPr>
            <a:r>
              <a:rPr lang="en-US" sz="2800" b="1" dirty="0" smtClean="0">
                <a:latin typeface="Baskerville Old Face" pitchFamily="18" charset="0"/>
              </a:rPr>
              <a:t> </a:t>
            </a:r>
            <a:r>
              <a:rPr lang="en-US" sz="2800" dirty="0" smtClean="0">
                <a:latin typeface="Baskerville Old Face" pitchFamily="18" charset="0"/>
              </a:rPr>
              <a:t>GENERAL HEALTH</a:t>
            </a:r>
          </a:p>
          <a:p>
            <a:pPr>
              <a:buFont typeface="Wingdings" pitchFamily="2" charset="2"/>
              <a:buChar char="ü"/>
            </a:pPr>
            <a:r>
              <a:rPr lang="en-US" sz="2800" dirty="0" smtClean="0">
                <a:latin typeface="Baskerville Old Face" pitchFamily="18" charset="0"/>
              </a:rPr>
              <a:t> WORK OR SCHOOL</a:t>
            </a:r>
          </a:p>
          <a:p>
            <a:pPr>
              <a:buFont typeface="Wingdings" pitchFamily="2" charset="2"/>
              <a:buChar char="ü"/>
            </a:pPr>
            <a:r>
              <a:rPr lang="en-US" sz="2800" dirty="0" smtClean="0">
                <a:latin typeface="Baskerville Old Face" pitchFamily="18" charset="0"/>
              </a:rPr>
              <a:t> SMOCKING</a:t>
            </a:r>
          </a:p>
          <a:p>
            <a:pPr>
              <a:buFont typeface="Wingdings" pitchFamily="2" charset="2"/>
              <a:buChar char="ü"/>
            </a:pPr>
            <a:r>
              <a:rPr lang="en-US" sz="2800" dirty="0" smtClean="0">
                <a:latin typeface="Baskerville Old Face" pitchFamily="18" charset="0"/>
              </a:rPr>
              <a:t> ALCOHOL INTAKE</a:t>
            </a:r>
          </a:p>
          <a:p>
            <a:pPr>
              <a:buFont typeface="Wingdings" pitchFamily="2" charset="2"/>
              <a:buChar char="ü"/>
            </a:pPr>
            <a:r>
              <a:rPr lang="en-US" sz="2800" dirty="0" smtClean="0">
                <a:latin typeface="Baskerville Old Face" pitchFamily="18" charset="0"/>
              </a:rPr>
              <a:t> STRESS OR DEPRESSION</a:t>
            </a:r>
          </a:p>
          <a:p>
            <a:pPr>
              <a:buFont typeface="Wingdings" pitchFamily="2" charset="2"/>
              <a:buChar char="ü"/>
            </a:pPr>
            <a:r>
              <a:rPr lang="en-US" sz="2800" dirty="0" smtClean="0">
                <a:latin typeface="Baskerville Old Face" pitchFamily="18" charset="0"/>
              </a:rPr>
              <a:t> SEXUAL HEALTH</a:t>
            </a:r>
          </a:p>
          <a:p>
            <a:pPr>
              <a:buFont typeface="Wingdings" pitchFamily="2" charset="2"/>
              <a:buChar char="ü"/>
            </a:pPr>
            <a:r>
              <a:rPr lang="en-US" sz="2800" dirty="0" smtClean="0">
                <a:latin typeface="Baskerville Old Face" pitchFamily="18" charset="0"/>
              </a:rPr>
              <a:t> EXERCISE</a:t>
            </a:r>
          </a:p>
          <a:p>
            <a:pPr>
              <a:buNone/>
            </a:pPr>
            <a:endParaRPr lang="en-US" sz="2800" b="1" dirty="0">
              <a:latin typeface="Baskerville Old Face" pitchFamily="18" charset="0"/>
            </a:endParaRPr>
          </a:p>
        </p:txBody>
      </p:sp>
      <p:sp>
        <p:nvSpPr>
          <p:cNvPr id="2" name="Title 1"/>
          <p:cNvSpPr>
            <a:spLocks noGrp="1"/>
          </p:cNvSpPr>
          <p:nvPr>
            <p:ph type="title"/>
          </p:nvPr>
        </p:nvSpPr>
        <p:spPr>
          <a:xfrm>
            <a:off x="457200" y="152400"/>
            <a:ext cx="8229600" cy="990600"/>
          </a:xfrm>
        </p:spPr>
        <p:style>
          <a:lnRef idx="3">
            <a:schemeClr val="lt1"/>
          </a:lnRef>
          <a:fillRef idx="1">
            <a:schemeClr val="dk1"/>
          </a:fillRef>
          <a:effectRef idx="1">
            <a:schemeClr val="dk1"/>
          </a:effectRef>
          <a:fontRef idx="minor">
            <a:schemeClr val="lt1"/>
          </a:fontRef>
        </p:style>
        <p:txBody>
          <a:bodyPr>
            <a:noAutofit/>
          </a:bodyPr>
          <a:lstStyle/>
          <a:p>
            <a:pPr algn="ctr"/>
            <a:r>
              <a:rPr lang="en-US" sz="2800" b="1" dirty="0" smtClean="0">
                <a:solidFill>
                  <a:srgbClr val="FF0000"/>
                </a:solidFill>
              </a:rPr>
              <a:t>HOW TO REVIEW A PATIENT IN THE DIABETES CLINIC</a:t>
            </a:r>
            <a:endParaRPr lang="en-US" sz="28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34000"/>
          </a:xfrm>
        </p:spPr>
        <p:txBody>
          <a:bodyPr>
            <a:normAutofit/>
          </a:bodyPr>
          <a:lstStyle/>
          <a:p>
            <a:pPr>
              <a:buNone/>
            </a:pPr>
            <a:r>
              <a:rPr lang="en-US" b="1" u="sng" dirty="0" smtClean="0">
                <a:solidFill>
                  <a:srgbClr val="FF0000"/>
                </a:solidFill>
                <a:latin typeface="Baskerville Old Face" pitchFamily="18" charset="0"/>
              </a:rPr>
              <a:t>BLOOD PRESSURE:</a:t>
            </a:r>
          </a:p>
          <a:p>
            <a:pPr algn="just">
              <a:buFont typeface="Wingdings" pitchFamily="2" charset="2"/>
              <a:buChar char="ü"/>
            </a:pPr>
            <a:r>
              <a:rPr lang="en-US" b="1" dirty="0" smtClean="0">
                <a:latin typeface="Baskerville Old Face" pitchFamily="18" charset="0"/>
              </a:rPr>
              <a:t> </a:t>
            </a:r>
            <a:r>
              <a:rPr lang="en-US" dirty="0" smtClean="0">
                <a:latin typeface="Baskerville Old Face" pitchFamily="18" charset="0"/>
              </a:rPr>
              <a:t>Individualized target of 130-140/70-80 mmHg, depending on risk factors and presence of nephropathy.</a:t>
            </a:r>
          </a:p>
          <a:p>
            <a:pPr>
              <a:buNone/>
            </a:pPr>
            <a:r>
              <a:rPr lang="en-US" b="1" u="sng" dirty="0" smtClean="0">
                <a:solidFill>
                  <a:srgbClr val="FF0000"/>
                </a:solidFill>
                <a:latin typeface="Baskerville Old Face" pitchFamily="18" charset="0"/>
              </a:rPr>
              <a:t>URINALYSIS:</a:t>
            </a:r>
          </a:p>
          <a:p>
            <a:pPr algn="just">
              <a:buFont typeface="Wingdings" pitchFamily="2" charset="2"/>
              <a:buChar char="ü"/>
            </a:pPr>
            <a:r>
              <a:rPr lang="en-US" b="1" dirty="0" smtClean="0">
                <a:latin typeface="Baskerville Old Face" pitchFamily="18" charset="0"/>
              </a:rPr>
              <a:t> </a:t>
            </a:r>
            <a:r>
              <a:rPr lang="en-US" dirty="0" err="1" smtClean="0">
                <a:latin typeface="Baskerville Old Face" pitchFamily="18" charset="0"/>
              </a:rPr>
              <a:t>Analyse</a:t>
            </a:r>
            <a:r>
              <a:rPr lang="en-US" dirty="0" smtClean="0">
                <a:latin typeface="Baskerville Old Face" pitchFamily="18" charset="0"/>
              </a:rPr>
              <a:t> fasting specimen for glucose, </a:t>
            </a:r>
            <a:r>
              <a:rPr lang="en-US" dirty="0" err="1" smtClean="0">
                <a:latin typeface="Baskerville Old Face" pitchFamily="18" charset="0"/>
              </a:rPr>
              <a:t>ketones</a:t>
            </a:r>
            <a:r>
              <a:rPr lang="en-US" dirty="0" smtClean="0">
                <a:latin typeface="Baskerville Old Face" pitchFamily="18" charset="0"/>
              </a:rPr>
              <a:t>, albumin (both macro- and micro-</a:t>
            </a:r>
            <a:r>
              <a:rPr lang="en-US" dirty="0" err="1" smtClean="0">
                <a:latin typeface="Baskerville Old Face" pitchFamily="18" charset="0"/>
              </a:rPr>
              <a:t>albuminuria</a:t>
            </a:r>
            <a:r>
              <a:rPr lang="en-US" dirty="0" smtClean="0">
                <a:latin typeface="Baskerville Old Face" pitchFamily="18" charset="0"/>
              </a:rPr>
              <a:t>)</a:t>
            </a:r>
          </a:p>
          <a:p>
            <a:pPr>
              <a:buNone/>
            </a:pPr>
            <a:r>
              <a:rPr lang="en-US" b="1" u="sng" dirty="0" smtClean="0">
                <a:solidFill>
                  <a:srgbClr val="FF0000"/>
                </a:solidFill>
                <a:latin typeface="Baskerville Old Face" pitchFamily="18" charset="0"/>
              </a:rPr>
              <a:t>BIOCHEMISTRY:</a:t>
            </a:r>
          </a:p>
          <a:p>
            <a:pPr algn="just">
              <a:buFont typeface="Wingdings" pitchFamily="2" charset="2"/>
              <a:buChar char="ü"/>
            </a:pPr>
            <a:r>
              <a:rPr lang="en-US" b="1" dirty="0" smtClean="0">
                <a:latin typeface="Baskerville Old Face" pitchFamily="18" charset="0"/>
              </a:rPr>
              <a:t> </a:t>
            </a:r>
            <a:r>
              <a:rPr lang="en-US" dirty="0" smtClean="0">
                <a:latin typeface="Baskerville Old Face" pitchFamily="18" charset="0"/>
              </a:rPr>
              <a:t>Renal, liver and thyroid function</a:t>
            </a:r>
          </a:p>
          <a:p>
            <a:pPr algn="just">
              <a:buFont typeface="Wingdings" pitchFamily="2" charset="2"/>
              <a:buChar char="ü"/>
            </a:pPr>
            <a:r>
              <a:rPr lang="en-US" dirty="0" smtClean="0">
                <a:latin typeface="Baskerville Old Face" pitchFamily="18" charset="0"/>
              </a:rPr>
              <a:t>Lipid profile and estimated 10-yr cardiovascular risk to guide need for lipid-lowering therapy.</a:t>
            </a:r>
          </a:p>
          <a:p>
            <a:pPr>
              <a:buNone/>
            </a:pPr>
            <a:endParaRPr lang="en-US" b="1" u="sng" dirty="0">
              <a:latin typeface="Baskerville Old Face" pitchFamily="18" charset="0"/>
            </a:endParaRPr>
          </a:p>
        </p:txBody>
      </p:sp>
      <p:sp>
        <p:nvSpPr>
          <p:cNvPr id="2" name="Title 1"/>
          <p:cNvSpPr>
            <a:spLocks noGrp="1"/>
          </p:cNvSpPr>
          <p:nvPr>
            <p:ph type="title"/>
          </p:nvPr>
        </p:nvSpPr>
        <p:spPr>
          <a:xfrm>
            <a:off x="457200" y="381000"/>
            <a:ext cx="8229600" cy="762000"/>
          </a:xfrm>
        </p:spPr>
        <p:style>
          <a:lnRef idx="2">
            <a:schemeClr val="dk1"/>
          </a:lnRef>
          <a:fillRef idx="1">
            <a:schemeClr val="lt1"/>
          </a:fillRef>
          <a:effectRef idx="0">
            <a:schemeClr val="dk1"/>
          </a:effectRef>
          <a:fontRef idx="minor">
            <a:schemeClr val="dk1"/>
          </a:fontRef>
        </p:style>
        <p:txBody>
          <a:bodyPr>
            <a:normAutofit/>
          </a:bodyPr>
          <a:lstStyle/>
          <a:p>
            <a:r>
              <a:rPr lang="en-US" sz="3200" b="1" dirty="0" smtClean="0">
                <a:solidFill>
                  <a:srgbClr val="FF0000"/>
                </a:solidFill>
              </a:rPr>
              <a:t>BODY WEIGHT AND BMI-</a:t>
            </a:r>
            <a:r>
              <a:rPr lang="en-US" sz="2400" b="1" dirty="0" smtClean="0">
                <a:solidFill>
                  <a:srgbClr val="FF0000"/>
                </a:solidFill>
              </a:rPr>
              <a:t>SHOULD BE MAINTAIN</a:t>
            </a:r>
            <a:endParaRPr lang="en-US" sz="2400"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u="sng" dirty="0" smtClean="0">
                <a:solidFill>
                  <a:srgbClr val="FF0000"/>
                </a:solidFill>
              </a:rPr>
              <a:t>GLYCAEMIC CONTROL:</a:t>
            </a:r>
          </a:p>
          <a:p>
            <a:pPr algn="just">
              <a:buFont typeface="Wingdings" pitchFamily="2" charset="2"/>
              <a:buChar char="ü"/>
            </a:pPr>
            <a:r>
              <a:rPr lang="en-US" dirty="0" smtClean="0"/>
              <a:t> Glycated haemoglobin (HBA); individualized target between 48 and 58 </a:t>
            </a:r>
            <a:r>
              <a:rPr lang="en-US" dirty="0" err="1" smtClean="0"/>
              <a:t>mmol</a:t>
            </a:r>
            <a:r>
              <a:rPr lang="en-US" dirty="0" smtClean="0"/>
              <a:t>/mol (6.5 and 7.5%)</a:t>
            </a:r>
          </a:p>
          <a:p>
            <a:pPr algn="just">
              <a:buFont typeface="Wingdings" pitchFamily="2" charset="2"/>
              <a:buChar char="ü"/>
            </a:pPr>
            <a:r>
              <a:rPr lang="en-US" dirty="0" smtClean="0"/>
              <a:t> Inspection of home blood glucose monitoring record (if carried out by patient)</a:t>
            </a:r>
          </a:p>
          <a:p>
            <a:pPr>
              <a:buNone/>
            </a:pPr>
            <a:r>
              <a:rPr lang="en-US" b="1" u="sng" dirty="0" smtClean="0">
                <a:solidFill>
                  <a:srgbClr val="FF0000"/>
                </a:solidFill>
              </a:rPr>
              <a:t>HYPOGLYCAEMIC EPISODES:</a:t>
            </a:r>
          </a:p>
          <a:p>
            <a:pPr algn="just">
              <a:buFont typeface="Wingdings" pitchFamily="2" charset="2"/>
              <a:buChar char="ü"/>
            </a:pPr>
            <a:r>
              <a:rPr lang="en-US" u="sng" dirty="0" smtClean="0"/>
              <a:t> </a:t>
            </a:r>
            <a:r>
              <a:rPr lang="en-US" dirty="0" smtClean="0"/>
              <a:t>Number and cause of severe (requiring assistance for treatment) events and frequency of mild (self-treated) episodes and biochemical hypoglycemia.</a:t>
            </a:r>
          </a:p>
          <a:p>
            <a:pPr algn="just">
              <a:buFont typeface="Wingdings" pitchFamily="2" charset="2"/>
              <a:buChar char="ü"/>
            </a:pPr>
            <a:r>
              <a:rPr lang="en-US" dirty="0" smtClean="0"/>
              <a:t>Awareness of hypoglycemia.</a:t>
            </a:r>
          </a:p>
          <a:p>
            <a:pPr algn="just">
              <a:buFont typeface="Wingdings" pitchFamily="2" charset="2"/>
              <a:buChar char="ü"/>
            </a:pPr>
            <a:r>
              <a:rPr lang="en-US" dirty="0" smtClean="0"/>
              <a:t> Driving advice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3"/>
          <p:cNvSpPr>
            <a:spLocks noGrp="1"/>
          </p:cNvSpPr>
          <p:nvPr>
            <p:ph type="ftr" sz="quarter" idx="16"/>
          </p:nvPr>
        </p:nvSpPr>
        <p:spPr/>
        <p:txBody>
          <a:bodyPr/>
          <a:lstStyle/>
          <a:p>
            <a:r>
              <a:rPr lang="en-US" b="1" dirty="0"/>
              <a:t>Type 2 diabetes</a:t>
            </a:r>
            <a:r>
              <a:rPr lang="en-US" dirty="0"/>
              <a:t>, </a:t>
            </a:r>
          </a:p>
          <a:p>
            <a:pPr>
              <a:lnSpc>
                <a:spcPct val="120000"/>
              </a:lnSpc>
            </a:pPr>
            <a:r>
              <a:rPr lang="en-US" sz="1000" dirty="0"/>
              <a:t>the </a:t>
            </a:r>
            <a:r>
              <a:rPr lang="en-US" sz="1000" b="1" dirty="0"/>
              <a:t>metabolic syndrome</a:t>
            </a:r>
            <a:r>
              <a:rPr lang="en-US" sz="1000" dirty="0"/>
              <a:t> and </a:t>
            </a:r>
            <a:r>
              <a:rPr lang="en-US" sz="1000" b="1" dirty="0"/>
              <a:t>cardiovascular disease</a:t>
            </a:r>
            <a:r>
              <a:rPr lang="en-US" sz="1000" dirty="0"/>
              <a:t> in Europe</a:t>
            </a:r>
            <a:endParaRPr lang="en-GB" sz="1000" dirty="0"/>
          </a:p>
        </p:txBody>
      </p:sp>
      <p:sp>
        <p:nvSpPr>
          <p:cNvPr id="920592" name="Rectangle 16"/>
          <p:cNvSpPr>
            <a:spLocks noGrp="1" noChangeArrowheads="1"/>
          </p:cNvSpPr>
          <p:nvPr>
            <p:ph type="title"/>
          </p:nvPr>
        </p:nvSpPr>
        <p:spPr>
          <a:xfrm>
            <a:off x="457200" y="762000"/>
            <a:ext cx="8229600" cy="838200"/>
          </a:xfrm>
          <a:ln/>
        </p:spPr>
        <p:style>
          <a:lnRef idx="0">
            <a:schemeClr val="accent4"/>
          </a:lnRef>
          <a:fillRef idx="3">
            <a:schemeClr val="accent4"/>
          </a:fillRef>
          <a:effectRef idx="3">
            <a:schemeClr val="accent4"/>
          </a:effectRef>
          <a:fontRef idx="minor">
            <a:schemeClr val="lt1"/>
          </a:fontRef>
        </p:style>
        <p:txBody>
          <a:bodyPr>
            <a:normAutofit/>
          </a:bodyPr>
          <a:lstStyle/>
          <a:p>
            <a:r>
              <a:rPr lang="en-US" sz="3600" b="1" dirty="0" smtClean="0">
                <a:solidFill>
                  <a:schemeClr val="tx1"/>
                </a:solidFill>
              </a:rPr>
              <a:t>RISK FACTORS FOR TYPE 2 DIABETES</a:t>
            </a:r>
            <a:r>
              <a:rPr lang="en-US" sz="3600" dirty="0" smtClean="0"/>
              <a:t> </a:t>
            </a:r>
            <a:endParaRPr lang="en-US" sz="3600" dirty="0"/>
          </a:p>
        </p:txBody>
      </p:sp>
      <p:sp>
        <p:nvSpPr>
          <p:cNvPr id="920579" name="Oval 3"/>
          <p:cNvSpPr>
            <a:spLocks noChangeArrowheads="1"/>
          </p:cNvSpPr>
          <p:nvPr/>
        </p:nvSpPr>
        <p:spPr bwMode="auto">
          <a:xfrm>
            <a:off x="304800" y="2971800"/>
            <a:ext cx="3152775" cy="908864"/>
          </a:xfrm>
          <a:prstGeom prst="ellipse">
            <a:avLst/>
          </a:prstGeom>
          <a:solidFill>
            <a:schemeClr val="folHlink">
              <a:alpha val="85001"/>
            </a:schemeClr>
          </a:solidFill>
          <a:ln w="9525">
            <a:noFill/>
            <a:round/>
            <a:headEnd/>
            <a:tailEnd/>
          </a:ln>
          <a:effectLst>
            <a:prstShdw prst="shdw17" dist="35921" dir="2700000">
              <a:srgbClr val="000000">
                <a:alpha val="50000"/>
              </a:srgbClr>
            </a:prstShdw>
          </a:effectLst>
        </p:spPr>
        <p:txBody>
          <a:bodyPr>
            <a:spAutoFit/>
          </a:bodyPr>
          <a:lstStyle/>
          <a:p>
            <a:pPr algn="ctr"/>
            <a:r>
              <a:rPr lang="en-US" sz="1800" b="1" dirty="0"/>
              <a:t>Overweight and obesity</a:t>
            </a:r>
          </a:p>
        </p:txBody>
      </p:sp>
      <p:sp>
        <p:nvSpPr>
          <p:cNvPr id="920580" name="Oval 4"/>
          <p:cNvSpPr>
            <a:spLocks noChangeArrowheads="1"/>
          </p:cNvSpPr>
          <p:nvPr/>
        </p:nvSpPr>
        <p:spPr bwMode="auto">
          <a:xfrm rot="21600000">
            <a:off x="2590800" y="1884750"/>
            <a:ext cx="4038600" cy="908864"/>
          </a:xfrm>
          <a:prstGeom prst="ellipse">
            <a:avLst/>
          </a:prstGeom>
          <a:solidFill>
            <a:srgbClr val="E3C68F">
              <a:alpha val="85001"/>
            </a:srgbClr>
          </a:solidFill>
          <a:ln w="9525" algn="ctr">
            <a:noFill/>
            <a:round/>
            <a:headEnd/>
            <a:tailEnd/>
          </a:ln>
          <a:effectLst>
            <a:prstShdw prst="shdw17" dist="35921" dir="2700000">
              <a:srgbClr val="000000">
                <a:alpha val="50000"/>
              </a:srgbClr>
            </a:prstShdw>
          </a:effectLst>
        </p:spPr>
        <p:txBody>
          <a:bodyPr wrap="square">
            <a:spAutoFit/>
          </a:bodyPr>
          <a:lstStyle/>
          <a:p>
            <a:pPr algn="ctr"/>
            <a:r>
              <a:rPr lang="en-US" sz="1800" b="1" dirty="0"/>
              <a:t>Physical </a:t>
            </a:r>
            <a:br>
              <a:rPr lang="en-US" sz="1800" b="1" dirty="0"/>
            </a:br>
            <a:r>
              <a:rPr lang="en-US" sz="1800" b="1" dirty="0"/>
              <a:t>inactivity</a:t>
            </a:r>
          </a:p>
        </p:txBody>
      </p:sp>
      <p:sp>
        <p:nvSpPr>
          <p:cNvPr id="920581" name="Oval 5"/>
          <p:cNvSpPr>
            <a:spLocks noChangeArrowheads="1"/>
          </p:cNvSpPr>
          <p:nvPr/>
        </p:nvSpPr>
        <p:spPr bwMode="auto">
          <a:xfrm>
            <a:off x="5867400" y="2895600"/>
            <a:ext cx="2971800" cy="908864"/>
          </a:xfrm>
          <a:prstGeom prst="ellipse">
            <a:avLst/>
          </a:prstGeom>
          <a:solidFill>
            <a:srgbClr val="BBE0E3">
              <a:alpha val="85001"/>
            </a:srgbClr>
          </a:solidFill>
          <a:ln w="9525" algn="ctr">
            <a:noFill/>
            <a:round/>
            <a:headEnd/>
            <a:tailEnd/>
          </a:ln>
          <a:effectLst>
            <a:prstShdw prst="shdw17" dist="35921" dir="2700000">
              <a:srgbClr val="000000">
                <a:alpha val="50000"/>
              </a:srgbClr>
            </a:prstShdw>
          </a:effectLst>
        </p:spPr>
        <p:txBody>
          <a:bodyPr wrap="square">
            <a:spAutoFit/>
          </a:bodyPr>
          <a:lstStyle/>
          <a:p>
            <a:r>
              <a:rPr lang="en-US" sz="1800" b="1" dirty="0"/>
              <a:t>High-fat and </a:t>
            </a:r>
            <a:br>
              <a:rPr lang="en-US" sz="1800" b="1" dirty="0"/>
            </a:br>
            <a:r>
              <a:rPr lang="en-US" sz="1800" b="1" dirty="0"/>
              <a:t>low-fiber diet</a:t>
            </a:r>
          </a:p>
        </p:txBody>
      </p:sp>
      <p:sp>
        <p:nvSpPr>
          <p:cNvPr id="920582" name="Oval 6"/>
          <p:cNvSpPr>
            <a:spLocks noChangeArrowheads="1"/>
          </p:cNvSpPr>
          <p:nvPr/>
        </p:nvSpPr>
        <p:spPr bwMode="auto">
          <a:xfrm>
            <a:off x="3581400" y="5486400"/>
            <a:ext cx="2201863" cy="519351"/>
          </a:xfrm>
          <a:prstGeom prst="ellipse">
            <a:avLst/>
          </a:prstGeom>
          <a:solidFill>
            <a:srgbClr val="9BB1E3">
              <a:alpha val="85001"/>
            </a:srgbClr>
          </a:solidFill>
          <a:ln w="9525" algn="ctr">
            <a:noFill/>
            <a:round/>
            <a:headEnd/>
            <a:tailEnd/>
          </a:ln>
          <a:effectLst>
            <a:prstShdw prst="shdw17" dist="35921" dir="2700000">
              <a:srgbClr val="000000">
                <a:alpha val="50000"/>
              </a:srgbClr>
            </a:prstShdw>
          </a:effectLst>
        </p:spPr>
        <p:txBody>
          <a:bodyPr>
            <a:spAutoFit/>
          </a:bodyPr>
          <a:lstStyle/>
          <a:p>
            <a:r>
              <a:rPr lang="en-US" sz="1800" b="1" dirty="0"/>
              <a:t>Ethnicity</a:t>
            </a:r>
          </a:p>
        </p:txBody>
      </p:sp>
      <p:sp>
        <p:nvSpPr>
          <p:cNvPr id="920583" name="Oval 7"/>
          <p:cNvSpPr>
            <a:spLocks noChangeArrowheads="1"/>
          </p:cNvSpPr>
          <p:nvPr/>
        </p:nvSpPr>
        <p:spPr bwMode="auto">
          <a:xfrm>
            <a:off x="685800" y="4648200"/>
            <a:ext cx="2438400" cy="908864"/>
          </a:xfrm>
          <a:prstGeom prst="ellipse">
            <a:avLst/>
          </a:prstGeom>
          <a:solidFill>
            <a:srgbClr val="FFCC00">
              <a:alpha val="85001"/>
            </a:srgbClr>
          </a:solidFill>
          <a:ln w="9525" algn="ctr">
            <a:noFill/>
            <a:round/>
            <a:headEnd/>
            <a:tailEnd/>
          </a:ln>
          <a:effectLst>
            <a:prstShdw prst="shdw17" dist="35921" dir="2700000">
              <a:srgbClr val="000000">
                <a:alpha val="50000"/>
              </a:srgbClr>
            </a:prstShdw>
          </a:effectLst>
        </p:spPr>
        <p:txBody>
          <a:bodyPr wrap="square">
            <a:spAutoFit/>
          </a:bodyPr>
          <a:lstStyle/>
          <a:p>
            <a:pPr algn="ctr"/>
            <a:r>
              <a:rPr lang="en-US" sz="1800" b="1" dirty="0"/>
              <a:t>Family </a:t>
            </a:r>
            <a:br>
              <a:rPr lang="en-US" sz="1800" b="1" dirty="0"/>
            </a:br>
            <a:r>
              <a:rPr lang="en-US" sz="1800" b="1" dirty="0"/>
              <a:t>history</a:t>
            </a:r>
          </a:p>
        </p:txBody>
      </p:sp>
      <p:sp>
        <p:nvSpPr>
          <p:cNvPr id="920584" name="Oval 8"/>
          <p:cNvSpPr>
            <a:spLocks noChangeArrowheads="1"/>
          </p:cNvSpPr>
          <p:nvPr/>
        </p:nvSpPr>
        <p:spPr bwMode="auto">
          <a:xfrm>
            <a:off x="3733800" y="3200400"/>
            <a:ext cx="1776413" cy="519351"/>
          </a:xfrm>
          <a:prstGeom prst="ellipse">
            <a:avLst/>
          </a:prstGeom>
          <a:solidFill>
            <a:srgbClr val="E0E346">
              <a:alpha val="85001"/>
            </a:srgbClr>
          </a:solidFill>
          <a:ln w="9525" algn="ctr">
            <a:noFill/>
            <a:round/>
            <a:headEnd/>
            <a:tailEnd/>
          </a:ln>
          <a:effectLst>
            <a:prstShdw prst="shdw17" dist="35921" dir="2700000">
              <a:srgbClr val="000000">
                <a:alpha val="50000"/>
              </a:srgbClr>
            </a:prstShdw>
          </a:effectLst>
        </p:spPr>
        <p:txBody>
          <a:bodyPr>
            <a:spAutoFit/>
          </a:bodyPr>
          <a:lstStyle/>
          <a:p>
            <a:pPr algn="ctr"/>
            <a:r>
              <a:rPr lang="en-US" sz="1800" b="1" dirty="0"/>
              <a:t>Age</a:t>
            </a:r>
          </a:p>
        </p:txBody>
      </p:sp>
      <p:sp>
        <p:nvSpPr>
          <p:cNvPr id="920585" name="Oval 9"/>
          <p:cNvSpPr>
            <a:spLocks noChangeArrowheads="1"/>
          </p:cNvSpPr>
          <p:nvPr/>
        </p:nvSpPr>
        <p:spPr bwMode="auto">
          <a:xfrm>
            <a:off x="6477000" y="4648200"/>
            <a:ext cx="2406650" cy="908864"/>
          </a:xfrm>
          <a:prstGeom prst="ellipse">
            <a:avLst/>
          </a:prstGeom>
          <a:solidFill>
            <a:schemeClr val="hlink">
              <a:alpha val="85001"/>
            </a:schemeClr>
          </a:solidFill>
          <a:ln w="9525" algn="ctr">
            <a:noFill/>
            <a:round/>
            <a:headEnd/>
            <a:tailEnd/>
          </a:ln>
          <a:effectLst>
            <a:prstShdw prst="shdw17" dist="35921" dir="2700000">
              <a:srgbClr val="000000">
                <a:alpha val="50000"/>
              </a:srgbClr>
            </a:prstShdw>
          </a:effectLst>
        </p:spPr>
        <p:txBody>
          <a:bodyPr>
            <a:spAutoFit/>
          </a:bodyPr>
          <a:lstStyle/>
          <a:p>
            <a:pPr algn="ctr"/>
            <a:r>
              <a:rPr lang="en-US" sz="1800" b="1" dirty="0"/>
              <a:t>Low birth weight</a:t>
            </a:r>
          </a:p>
        </p:txBody>
      </p:sp>
      <p:sp>
        <p:nvSpPr>
          <p:cNvPr id="920586" name="Oval 10"/>
          <p:cNvSpPr>
            <a:spLocks noChangeArrowheads="1"/>
          </p:cNvSpPr>
          <p:nvPr/>
        </p:nvSpPr>
        <p:spPr bwMode="auto">
          <a:xfrm>
            <a:off x="2743200" y="4114800"/>
            <a:ext cx="3733800" cy="51935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1800" b="1" dirty="0" smtClean="0"/>
              <a:t>Urbanization</a:t>
            </a:r>
            <a:endParaRPr lang="en-US" sz="1800" b="1" dirty="0"/>
          </a:p>
        </p:txBody>
      </p:sp>
      <p:pic>
        <p:nvPicPr>
          <p:cNvPr id="920590" name="Picture 14" descr="ppt_bannerabove02"/>
          <p:cNvPicPr>
            <a:picLocks noChangeAspect="1" noChangeArrowheads="1"/>
          </p:cNvPicPr>
          <p:nvPr/>
        </p:nvPicPr>
        <p:blipFill>
          <a:blip r:embed="rId3"/>
          <a:srcRect/>
          <a:stretch>
            <a:fillRect/>
          </a:stretch>
        </p:blipFill>
        <p:spPr bwMode="auto">
          <a:xfrm>
            <a:off x="-4094163" y="-277813"/>
            <a:ext cx="22059901" cy="1114426"/>
          </a:xfrm>
          <a:prstGeom prst="rect">
            <a:avLst/>
          </a:prstGeom>
          <a:noFill/>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a:lstStyle/>
          <a:p>
            <a:pPr algn="just">
              <a:buFont typeface="Wingdings" pitchFamily="2" charset="2"/>
              <a:buChar char="ü"/>
            </a:pPr>
            <a:r>
              <a:rPr lang="en-US" dirty="0" smtClean="0"/>
              <a:t>PREVENTION IS BETTER THAN CURE SO -MAINTAIN BODY WEIGHT AND DO REGULAR PHYSICAL EXERCISE.</a:t>
            </a:r>
          </a:p>
          <a:p>
            <a:pPr algn="just">
              <a:buFont typeface="Wingdings" pitchFamily="2" charset="2"/>
              <a:buChar char="ü"/>
            </a:pPr>
            <a:r>
              <a:rPr lang="en-US" dirty="0" smtClean="0"/>
              <a:t> BE ADHRENT TO DIABETIC TREATMENT  AND FOLLOW UP THOSE WHO ARE DIABETIC TO PREVENT DIABETIC COMPLICATION.</a:t>
            </a:r>
          </a:p>
          <a:p>
            <a:pPr>
              <a:buNone/>
            </a:pPr>
            <a:endParaRPr lang="en-US" dirty="0"/>
          </a:p>
        </p:txBody>
      </p:sp>
      <p:sp>
        <p:nvSpPr>
          <p:cNvPr id="2" name="Title 1"/>
          <p:cNvSpPr>
            <a:spLocks noGrp="1"/>
          </p:cNvSpPr>
          <p:nvPr>
            <p:ph type="title"/>
          </p:nvPr>
        </p:nvSpPr>
        <p:spPr>
          <a:xfrm>
            <a:off x="457200" y="533400"/>
            <a:ext cx="8229600" cy="838200"/>
          </a:xfrm>
        </p:spPr>
        <p:txBody>
          <a:bodyPr/>
          <a:lstStyle/>
          <a:p>
            <a:pPr algn="ctr"/>
            <a:r>
              <a:rPr lang="en-US" b="1" dirty="0" smtClean="0">
                <a:solidFill>
                  <a:srgbClr val="FF0000"/>
                </a:solidFill>
              </a:rPr>
              <a:t>TAKE HOME MESSAGE</a:t>
            </a:r>
            <a:endParaRPr lang="en-US" b="1"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pPr>
              <a:buNone/>
            </a:pPr>
            <a:r>
              <a:rPr lang="en-US" sz="11500" b="1" dirty="0" smtClean="0">
                <a:solidFill>
                  <a:srgbClr val="FFFF00"/>
                </a:solidFill>
              </a:rPr>
              <a:t>    </a:t>
            </a:r>
          </a:p>
          <a:p>
            <a:pPr>
              <a:buNone/>
            </a:pPr>
            <a:r>
              <a:rPr lang="en-US" sz="11500" b="1" dirty="0" smtClean="0">
                <a:solidFill>
                  <a:srgbClr val="FFFF00"/>
                </a:solidFill>
              </a:rPr>
              <a:t>   THANKS</a:t>
            </a:r>
            <a:endParaRPr lang="en-US" b="1"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4074963</TotalTime>
  <Words>5154</Words>
  <Application>Microsoft Office PowerPoint</Application>
  <PresentationFormat>On-screen Show (4:3)</PresentationFormat>
  <Paragraphs>714</Paragraphs>
  <Slides>91</Slides>
  <Notes>29</Notes>
  <HiddenSlides>0</HiddenSlides>
  <MMClips>0</MMClips>
  <ScaleCrop>false</ScaleCrop>
  <HeadingPairs>
    <vt:vector size="4" baseType="variant">
      <vt:variant>
        <vt:lpstr>Theme</vt:lpstr>
      </vt:variant>
      <vt:variant>
        <vt:i4>2</vt:i4>
      </vt:variant>
      <vt:variant>
        <vt:lpstr>Slide Titles</vt:lpstr>
      </vt:variant>
      <vt:variant>
        <vt:i4>91</vt:i4>
      </vt:variant>
    </vt:vector>
  </HeadingPairs>
  <TitlesOfParts>
    <vt:vector size="93" baseType="lpstr">
      <vt:lpstr>Module</vt:lpstr>
      <vt:lpstr>Paper</vt:lpstr>
      <vt:lpstr>Slide 1</vt:lpstr>
      <vt:lpstr>INTRODUCTION:</vt:lpstr>
      <vt:lpstr>DEFINITION: Diabetes Mellitus is a group of metabolic disorder involving carbohydrate, lipid and protein metabolism characterized by chronic hyperglycemia, as a result of defects in insulin secretion from β-cells of pancreas or peripheral action of insulin (insulin resistance) or both.</vt:lpstr>
      <vt:lpstr>PENCITIC ISLET (BETA CELL)</vt:lpstr>
      <vt:lpstr>METABOLIC ACTION OF INSULIN</vt:lpstr>
      <vt:lpstr>Slide 6</vt:lpstr>
      <vt:lpstr>GLUCOSE METABOLISM</vt:lpstr>
      <vt:lpstr>REGULATION OF GLUCOSE HOMEOSTASIS</vt:lpstr>
      <vt:lpstr>RISK FACTORS FOR TYPE 2 DIABETES </vt:lpstr>
      <vt:lpstr>        DIAGNOSIS OF DIABETES MELLITUS</vt:lpstr>
      <vt:lpstr>DIAGNOSIS OF DIABETES AND PRE-DIABETES</vt:lpstr>
      <vt:lpstr>AETIOLOGICAL CLASSIFICATION OF DIABETES MELLITUS</vt:lpstr>
      <vt:lpstr>Slide 13</vt:lpstr>
      <vt:lpstr>Slide 14</vt:lpstr>
      <vt:lpstr>INVESTIGATIONS</vt:lpstr>
      <vt:lpstr>Slide 16</vt:lpstr>
      <vt:lpstr>TYPES OF DIABETES: 1. Type 1 diabetes (absolute insulin deficiency) 2.   Type 2 diabetes (Predominantly insulin resistance              with relative insulin deficiency) 3.   Gestational diabetes mellitus (7% of all  Indian pregnancies) </vt:lpstr>
      <vt:lpstr>TYPE 1 DIABETES: </vt:lpstr>
      <vt:lpstr>PATHOGENESIS</vt:lpstr>
      <vt:lpstr>Slide 20</vt:lpstr>
      <vt:lpstr>TYPE 2 DIABETES: </vt:lpstr>
      <vt:lpstr>Slide 22</vt:lpstr>
      <vt:lpstr>Slide 23</vt:lpstr>
      <vt:lpstr>Slide 24</vt:lpstr>
      <vt:lpstr>GESTATIONAL DIABETES </vt:lpstr>
      <vt:lpstr>OTHER TYPES OF DM:</vt:lpstr>
      <vt:lpstr>SECONDARY DM:</vt:lpstr>
      <vt:lpstr>Slide 28</vt:lpstr>
      <vt:lpstr>GOALS OF DIABETES MANAGEMENT</vt:lpstr>
      <vt:lpstr>TREATMENT GOALS FOR ADULTS WITH DIABETES</vt:lpstr>
      <vt:lpstr>MANAGEMENT OF DM</vt:lpstr>
      <vt:lpstr>A. Diet</vt:lpstr>
      <vt:lpstr>A. Diet (cont.)</vt:lpstr>
      <vt:lpstr>CALORIE INTAKE  BASED  ON ACTIVITY</vt:lpstr>
      <vt:lpstr>Measuring obesity  Body Mass Index</vt:lpstr>
      <vt:lpstr>Exercise </vt:lpstr>
      <vt:lpstr>BENEFITS OF PHYSICAL  ACTIVITY</vt:lpstr>
      <vt:lpstr>                   PRACTICAL TIPS FOR NUTRITION AND PHYSICAL ACTIVITY</vt:lpstr>
      <vt:lpstr>Slide 39</vt:lpstr>
      <vt:lpstr>  GENERAL GUIDELINES FOR USE OF ORAL ANTI-DIABETIC AGENT IN DIABETES</vt:lpstr>
      <vt:lpstr>B. ORAL ANTI-DIABETIC AGENTS</vt:lpstr>
      <vt:lpstr>B.1 Oral Agent Monotherapy</vt:lpstr>
      <vt:lpstr>B.1 Oral Agent Monotherapy (cont.)</vt:lpstr>
      <vt:lpstr>B.2 Combination Oral Agents</vt:lpstr>
      <vt:lpstr>B.3 Combination Oral Agents and Insulin</vt:lpstr>
      <vt:lpstr>Slide 46</vt:lpstr>
      <vt:lpstr>AGENTS USED FOR TREATMENT OF TYPE 1 OR TYPE2 DIABETES</vt:lpstr>
      <vt:lpstr>Slide 48</vt:lpstr>
      <vt:lpstr>Slide 49</vt:lpstr>
      <vt:lpstr>Slide 50</vt:lpstr>
      <vt:lpstr>C. Insulin Therapy</vt:lpstr>
      <vt:lpstr>Slide 52</vt:lpstr>
      <vt:lpstr> VARIOUS METABOLIC EFFECTS OF INSULIN  Stimulation of the activity of glycol tic enzymes. Reduce the activity of the enzymes of gluconeogenesis. Increased synthesis of glycogen. Increased uptake of glucose by resting skeletal muscles. Reduction of blood glucose level. Reduction of lipolysis and stimulation of lipid synthesis. Prevention of ketogenesis. Increased transmembrane transport of K+ ions into the cell. Acceleration of protein synthesis and enhancement of tissue uptake of amino acids</vt:lpstr>
      <vt:lpstr>DIFFERENT INSULIN REGIMENS</vt:lpstr>
      <vt:lpstr>Insulin regimens</vt:lpstr>
      <vt:lpstr>SIDE-EFFECTS OF INSULIN THERAPY</vt:lpstr>
      <vt:lpstr>COMPLICATIONS OF DIABETES MELLITUS</vt:lpstr>
      <vt:lpstr>HYPOGLYCAEMIA</vt:lpstr>
      <vt:lpstr>HYPOGLYCAEMIA IN DIABETES: COMMON CAUSE AND RISK FACTORS</vt:lpstr>
      <vt:lpstr>ADRENERGIC AND NEUROGLUCOPENIC SYMPTOMS OF HYPOGLYCEMIA</vt:lpstr>
      <vt:lpstr>Slide 61</vt:lpstr>
      <vt:lpstr>RISK FACTORS FOR SEVERE HYPOGLYCAEMIA</vt:lpstr>
      <vt:lpstr>TREATMENT OF HYPLOGLYCEMA</vt:lpstr>
      <vt:lpstr>DIABETIC KETOACIDOSIS (DKA)</vt:lpstr>
      <vt:lpstr>SIGNS AND SYMPTOMS OF DIABETIC KETOACIDOSIS</vt:lpstr>
      <vt:lpstr>PRECIPITATING FACTORS FOR DIABETIC KETOACIDOSIS</vt:lpstr>
      <vt:lpstr>Slide 67</vt:lpstr>
      <vt:lpstr>HYPERGLYCAEMIC HYPEROSMOLAR STATE</vt:lpstr>
      <vt:lpstr>INFECTION:</vt:lpstr>
      <vt:lpstr>The Long Term Effects Of Diabetes </vt:lpstr>
      <vt:lpstr>COMPLICATIONS OF DIABETES</vt:lpstr>
      <vt:lpstr>PATHOGENESIS</vt:lpstr>
      <vt:lpstr>Slide 73</vt:lpstr>
      <vt:lpstr>Slide 74</vt:lpstr>
      <vt:lpstr>Slide 75</vt:lpstr>
      <vt:lpstr>THE MAJOR DIABETIC COMPLICATIONS</vt:lpstr>
      <vt:lpstr>Slide 77</vt:lpstr>
      <vt:lpstr>PREVENTING DIABETES COMPLICATIONS</vt:lpstr>
      <vt:lpstr>CONTROL OF OTHER RISK FACTORS</vt:lpstr>
      <vt:lpstr>SELF-CARE</vt:lpstr>
      <vt:lpstr>Prevention or delay of diabetes:  Life style modification </vt:lpstr>
      <vt:lpstr>Prevention or delay of diabetes: Medications</vt:lpstr>
      <vt:lpstr>Slide 83</vt:lpstr>
      <vt:lpstr>Slide 84</vt:lpstr>
      <vt:lpstr>Slide 85</vt:lpstr>
      <vt:lpstr>Slide 86</vt:lpstr>
      <vt:lpstr>HOW TO REVIEW A PATIENT IN THE DIABETES CLINIC</vt:lpstr>
      <vt:lpstr>BODY WEIGHT AND BMI-SHOULD BE MAINTAIN</vt:lpstr>
      <vt:lpstr>Slide 89</vt:lpstr>
      <vt:lpstr>TAKE HOME MESSAGE</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HP</dc:creator>
  <cp:lastModifiedBy>user</cp:lastModifiedBy>
  <cp:revision>267</cp:revision>
  <dcterms:created xsi:type="dcterms:W3CDTF">2016-02-10T09:41:43Z</dcterms:created>
  <dcterms:modified xsi:type="dcterms:W3CDTF">2016-06-14T16:57:02Z</dcterms:modified>
</cp:coreProperties>
</file>